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DM Sans" pitchFamily="2" charset="0"/>
      <p:regular r:id="rId20"/>
      <p:bold r:id="rId21"/>
    </p:embeddedFont>
    <p:embeddedFont>
      <p:font typeface="DM Sans Bold" pitchFamily="2" charset="0"/>
      <p:regular r:id="rId22"/>
      <p:bold r:id="rId23"/>
    </p:embeddedFont>
    <p:embeddedFont>
      <p:font typeface="Montserrat" pitchFamily="2" charset="0"/>
      <p:regular r:id="rId24"/>
      <p:bold r:id="rId25"/>
      <p:italic r:id="rId26"/>
      <p:boldItalic r:id="rId27"/>
    </p:embeddedFont>
    <p:embeddedFont>
      <p:font typeface="Montserrat Heavy" pitchFamily="2" charset="0"/>
      <p:regular r:id="rId28"/>
      <p:bold r:id="rId29"/>
    </p:embeddedFont>
    <p:embeddedFont>
      <p:font typeface="Montserrat Semi-Bold" pitchFamily="2" charset="0"/>
      <p:regular r:id="rId30"/>
      <p:bold r:id="rId31"/>
    </p:embeddedFont>
    <p:embeddedFont>
      <p:font typeface="Raleway" pitchFamily="2" charset="0"/>
      <p:regular r:id="rId32"/>
      <p:bold r:id="rId33"/>
    </p:embeddedFont>
    <p:embeddedFont>
      <p:font typeface="Raleway Bold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626" autoAdjust="0"/>
  </p:normalViewPr>
  <p:slideViewPr>
    <p:cSldViewPr>
      <p:cViewPr>
        <p:scale>
          <a:sx n="74" d="100"/>
          <a:sy n="74" d="100"/>
        </p:scale>
        <p:origin x="792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Good [morning/afternoon], everyone.</a:t>
            </a:r>
          </a:p>
          <a:p>
            <a:r>
              <a:rPr lang="en-US"/>
              <a:t>We’re Elad Krauz and Uri Ziv, fourth-year students in Software Engineering at Braude College. Today, we’re excited to present our final project – BodyTrack – an Android-based application that provides real-time posture feedback during strength training, using only a smartphone.</a:t>
            </a:r>
          </a:p>
          <a:p>
            <a:r>
              <a:rPr lang="en-US"/>
              <a:t>This project brings together several powerful technologies: computer vision, biomechanics, and machine learning – to help people train more safely and effectively.</a:t>
            </a:r>
          </a:p>
          <a:p>
            <a:endParaRPr lang="en-US"/>
          </a:p>
          <a:p>
            <a:r>
              <a:rPr lang="en-US"/>
              <a:t>The idea started from a simple yet important observation: many people work out alone, without professional guidance. Incorrect posture can lead to serious injuries over time, and today’s apps don’t solve this problem.</a:t>
            </a:r>
          </a:p>
          <a:p>
            <a:endParaRPr lang="en-US"/>
          </a:p>
          <a:p>
            <a:r>
              <a:rPr lang="en-US"/>
              <a:t>With BodyTrack, we aimed to create a practical, lightweight, and intelligent system that supports users during workouts — just like a virtual personal coach — by detecting incorrect posture and giving live corrective feedback.</a:t>
            </a:r>
          </a:p>
          <a:p>
            <a:endParaRPr lang="en-US"/>
          </a:p>
          <a:p>
            <a:r>
              <a:rPr lang="en-US"/>
              <a:t>We’ll walk you through the problem, our solution, the system design, algorithms, and testing — and show how everything connects to create a complete real-world product.</a:t>
            </a:r>
          </a:p>
          <a:p>
            <a:endParaRPr lang="en-US"/>
          </a:p>
          <a:p>
            <a:r>
              <a:rPr lang="en-US"/>
              <a:t>Let’s begin with the problem we’re trying to solve.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Once we’ve identified how the body is moving — and which phase of the exercise the user is in — we apply our biomechanical logic to determine whether the movement is correct or faulty.</a:t>
            </a:r>
          </a:p>
          <a:p>
            <a:endParaRPr lang="en-US"/>
          </a:p>
          <a:p>
            <a:r>
              <a:rPr lang="en-US"/>
              <a:t>This is where BodyTrack truly becomes a smart coaching system.</a:t>
            </a:r>
          </a:p>
          <a:p>
            <a:endParaRPr lang="en-US"/>
          </a:p>
          <a:p>
            <a:r>
              <a:rPr lang="en-US"/>
              <a:t>Each exercise — like squats, biceps curls, or lateral raises — comes with a set of common mistakes, based on known movement faults in biomechanics.</a:t>
            </a:r>
          </a:p>
          <a:p>
            <a:endParaRPr lang="en-US"/>
          </a:p>
          <a:p>
            <a:r>
              <a:rPr lang="en-US"/>
              <a:t>For example:</a:t>
            </a:r>
          </a:p>
          <a:p>
            <a:endParaRPr lang="en-US"/>
          </a:p>
          <a:p>
            <a:r>
              <a:rPr lang="en-US"/>
              <a:t>In squats, we check:</a:t>
            </a:r>
          </a:p>
          <a:p>
            <a:endParaRPr lang="en-US"/>
          </a:p>
          <a:p>
            <a:r>
              <a:rPr lang="en-US"/>
              <a:t>Did the knees bend enough?</a:t>
            </a:r>
          </a:p>
          <a:p>
            <a:endParaRPr lang="en-US"/>
          </a:p>
          <a:p>
            <a:r>
              <a:rPr lang="en-US"/>
              <a:t>Are both legs bending symmetrically?</a:t>
            </a:r>
          </a:p>
          <a:p>
            <a:endParaRPr lang="en-US"/>
          </a:p>
          <a:p>
            <a:r>
              <a:rPr lang="en-US"/>
              <a:t>Is the back posture safe?</a:t>
            </a:r>
          </a:p>
          <a:p>
            <a:endParaRPr lang="en-US"/>
          </a:p>
          <a:p>
            <a:r>
              <a:rPr lang="en-US"/>
              <a:t>In curls, we check:</a:t>
            </a:r>
          </a:p>
          <a:p>
            <a:endParaRPr lang="en-US"/>
          </a:p>
          <a:p>
            <a:r>
              <a:rPr lang="en-US"/>
              <a:t>Are the elbows staying in place?</a:t>
            </a:r>
          </a:p>
          <a:p>
            <a:endParaRPr lang="en-US"/>
          </a:p>
          <a:p>
            <a:r>
              <a:rPr lang="en-US"/>
              <a:t>Is the torso swinging to compensate?</a:t>
            </a:r>
          </a:p>
          <a:p>
            <a:endParaRPr lang="en-US"/>
          </a:p>
          <a:p>
            <a:r>
              <a:rPr lang="en-US"/>
              <a:t>We define these rules as if–else conditions — like:</a:t>
            </a:r>
          </a:p>
          <a:p>
            <a:endParaRPr lang="en-US"/>
          </a:p>
          <a:p>
            <a:r>
              <a:rPr lang="en-US"/>
              <a:t>“If knee angle is greater than 110° at the lowest point, then classify it as a shallow squat.”</a:t>
            </a:r>
          </a:p>
          <a:p>
            <a:endParaRPr lang="en-US"/>
          </a:p>
          <a:p>
            <a:r>
              <a:rPr lang="en-US"/>
              <a:t>These checks are implemented in the backend using Python-based decision logic, and evaluated in real time, frame by frame.</a:t>
            </a:r>
          </a:p>
          <a:p>
            <a:endParaRPr lang="en-US"/>
          </a:p>
          <a:p>
            <a:r>
              <a:rPr lang="en-US"/>
              <a:t>The moment a posture fault is detected, the server generates a message and sends it back to the app. Then the app provides:</a:t>
            </a:r>
          </a:p>
          <a:p>
            <a:endParaRPr lang="en-US"/>
          </a:p>
          <a:p>
            <a:r>
              <a:rPr lang="en-US"/>
              <a:t>Audio feedback using Android’s Text-to-Speech (TTS), like “Go deeper” or “Keep your back straight”</a:t>
            </a:r>
          </a:p>
          <a:p>
            <a:endParaRPr lang="en-US"/>
          </a:p>
          <a:p>
            <a:r>
              <a:rPr lang="en-US"/>
              <a:t>Visual feedback, such as red highlights on problematic joints</a:t>
            </a:r>
          </a:p>
          <a:p>
            <a:endParaRPr lang="en-US"/>
          </a:p>
          <a:p>
            <a:r>
              <a:rPr lang="en-US"/>
              <a:t>Optionally, pose overlays to show how the posture should look</a:t>
            </a:r>
          </a:p>
          <a:p>
            <a:endParaRPr lang="en-US"/>
          </a:p>
          <a:p>
            <a:r>
              <a:rPr lang="en-US"/>
              <a:t>What’s most important is when this feedback happens — not after the workout, but while the user is still doing the rep. This allows for correction in the moment, which is the best time to fix a mistake.</a:t>
            </a:r>
          </a:p>
          <a:p>
            <a:endParaRPr lang="en-US"/>
          </a:p>
          <a:p>
            <a:r>
              <a:rPr lang="en-US"/>
              <a:t>The feedback is designed to be clear, motivating, and non-intrusive. We don’t overwhelm the user with too many messages — only one prompt per issue at a time, based on priority and phase.</a:t>
            </a:r>
          </a:p>
          <a:p>
            <a:endParaRPr lang="en-US"/>
          </a:p>
          <a:p>
            <a:r>
              <a:rPr lang="en-US"/>
              <a:t>In short, BodyTrack provides just enough smart feedback to feel like a coach is standing beside you — correcting you only when it matters most.</a:t>
            </a:r>
          </a:p>
          <a:p>
            <a:endParaRPr lang="en-US"/>
          </a:p>
          <a:p>
            <a:r>
              <a:rPr lang="en-US"/>
              <a:t>Up next, we’ll show how all this is packaged into a simple and intuitive interface for users.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Let’s now bring everything together with a real example: the squat.</a:t>
            </a:r>
          </a:p>
          <a:p>
            <a:endParaRPr lang="en-US"/>
          </a:p>
          <a:p>
            <a:r>
              <a:rPr lang="en-US"/>
              <a:t>Once BodyTrack receives the pose landmarks from MediaPipe, it begins analyzing the movement across time to determine the phases of the exercise:</a:t>
            </a:r>
          </a:p>
          <a:p>
            <a:endParaRPr lang="en-US"/>
          </a:p>
          <a:p>
            <a:r>
              <a:rPr lang="en-US"/>
              <a:t>In the descent, the knees and hips flex as the user lowers down.</a:t>
            </a:r>
          </a:p>
          <a:p>
            <a:endParaRPr lang="en-US"/>
          </a:p>
          <a:p>
            <a:r>
              <a:rPr lang="en-US"/>
              <a:t>In the bottom phase, the system checks if the knee angle reaches at least 100° — this is the reference point that tells us the user went deep enough.</a:t>
            </a:r>
          </a:p>
          <a:p>
            <a:endParaRPr lang="en-US"/>
          </a:p>
          <a:p>
            <a:r>
              <a:rPr lang="en-US"/>
              <a:t>During the ascent, the joint angles return to their starting (neutral) values.</a:t>
            </a:r>
          </a:p>
          <a:p>
            <a:endParaRPr lang="en-US"/>
          </a:p>
          <a:p>
            <a:r>
              <a:rPr lang="en-US"/>
              <a:t>At each point, we check for multiple biomechanical rules:</a:t>
            </a:r>
          </a:p>
          <a:p>
            <a:endParaRPr lang="en-US"/>
          </a:p>
          <a:p>
            <a:r>
              <a:rPr lang="en-US"/>
              <a:t>Trunk lean is calculated relative to vertical. If it exceeds 45°, that’s unsafe and flagged.</a:t>
            </a:r>
          </a:p>
          <a:p>
            <a:endParaRPr lang="en-US"/>
          </a:p>
          <a:p>
            <a:r>
              <a:rPr lang="en-US"/>
              <a:t>Symmetry is measured by comparing left and right knees and hips. If one side is 10° different, we alert the user.</a:t>
            </a:r>
          </a:p>
          <a:p>
            <a:endParaRPr lang="en-US"/>
          </a:p>
          <a:p>
            <a:r>
              <a:rPr lang="en-US"/>
              <a:t>Heel contact is evaluated by tracking ankle angle and vertical Y-position to detect if the heel lifts off the ground.</a:t>
            </a:r>
          </a:p>
          <a:p>
            <a:endParaRPr lang="en-US"/>
          </a:p>
          <a:p>
            <a:r>
              <a:rPr lang="en-US"/>
              <a:t>When an error is detected:</a:t>
            </a:r>
          </a:p>
          <a:p>
            <a:endParaRPr lang="en-US"/>
          </a:p>
          <a:p>
            <a:r>
              <a:rPr lang="en-US"/>
              <a:t>The system labels it in real time</a:t>
            </a:r>
          </a:p>
          <a:p>
            <a:endParaRPr lang="en-US"/>
          </a:p>
          <a:p>
            <a:r>
              <a:rPr lang="en-US"/>
              <a:t>Sends the proper audio cue (e.g., “Go deeper”)</a:t>
            </a:r>
          </a:p>
          <a:p>
            <a:endParaRPr lang="en-US"/>
          </a:p>
          <a:p>
            <a:r>
              <a:rPr lang="en-US"/>
              <a:t>And optionally displays a visual marker (e.g., red knees or curved trunk overlay)</a:t>
            </a:r>
          </a:p>
          <a:p>
            <a:endParaRPr lang="en-US"/>
          </a:p>
          <a:p>
            <a:r>
              <a:rPr lang="en-US"/>
              <a:t>This whole process happens live — every frame is analyzed instantly.</a:t>
            </a:r>
          </a:p>
          <a:p>
            <a:r>
              <a:rPr lang="en-US"/>
              <a:t>This slide represents exactly what we mean by automated coaching using biomechanics.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Let’s now shift to the user experience.</a:t>
            </a:r>
          </a:p>
          <a:p>
            <a:endParaRPr lang="en-US"/>
          </a:p>
          <a:p>
            <a:r>
              <a:rPr lang="en-US"/>
              <a:t>Everything we've shown so far — pose estimation, biomechanical analysis, error detection — runs in the background.</a:t>
            </a:r>
          </a:p>
          <a:p>
            <a:r>
              <a:rPr lang="en-US"/>
              <a:t>But for the user, it all comes together through a simple, focused interface.</a:t>
            </a:r>
          </a:p>
          <a:p>
            <a:endParaRPr lang="en-US"/>
          </a:p>
          <a:p>
            <a:r>
              <a:rPr lang="en-US"/>
              <a:t>We built the BodyTrack app in Kotlin for Android, using:</a:t>
            </a:r>
          </a:p>
          <a:p>
            <a:endParaRPr lang="en-US"/>
          </a:p>
          <a:p>
            <a:r>
              <a:rPr lang="en-US"/>
              <a:t>Jetpack Compose for flexible, modern UI layouts</a:t>
            </a:r>
          </a:p>
          <a:p>
            <a:endParaRPr lang="en-US"/>
          </a:p>
          <a:p>
            <a:r>
              <a:rPr lang="en-US"/>
              <a:t>CameraX for real-time camera control</a:t>
            </a:r>
          </a:p>
          <a:p>
            <a:endParaRPr lang="en-US"/>
          </a:p>
          <a:p>
            <a:r>
              <a:rPr lang="en-US"/>
              <a:t>Android TTS (Text-to-Speech) for clear and immediate voice feedback</a:t>
            </a:r>
          </a:p>
          <a:p>
            <a:endParaRPr lang="en-US"/>
          </a:p>
          <a:p>
            <a:r>
              <a:rPr lang="en-US"/>
              <a:t>Here’s how it works:</a:t>
            </a:r>
          </a:p>
          <a:p>
            <a:endParaRPr lang="en-US"/>
          </a:p>
          <a:p>
            <a:r>
              <a:rPr lang="en-US"/>
              <a:t>When the user opens the app, they’re shown a home screen with a list of supported exercises — such as squats, biceps curls, or shoulder raises.</a:t>
            </a:r>
          </a:p>
          <a:p>
            <a:r>
              <a:rPr lang="en-US"/>
              <a:t>After choosing an exercise, the app activates the camera and gives a short instructional overlay — such as:</a:t>
            </a:r>
          </a:p>
          <a:p>
            <a:endParaRPr lang="en-US"/>
          </a:p>
          <a:p>
            <a:r>
              <a:rPr lang="en-US"/>
              <a:t>“Make sure your full body is visible”</a:t>
            </a:r>
          </a:p>
          <a:p>
            <a:r>
              <a:rPr lang="en-US"/>
              <a:t>“Stand at a 2-meter distance from the camera”</a:t>
            </a:r>
          </a:p>
          <a:p>
            <a:endParaRPr lang="en-US"/>
          </a:p>
          <a:p>
            <a:r>
              <a:rPr lang="en-US"/>
              <a:t>Once the workout begins, the app shows a live pose overlay — a skeleton drawn on the user’s body — along with any detected issues.</a:t>
            </a:r>
          </a:p>
          <a:p>
            <a:r>
              <a:rPr lang="en-US"/>
              <a:t>For example, if the knees are misaligned, a red marker may appear on them, and the phone might say:</a:t>
            </a:r>
          </a:p>
          <a:p>
            <a:endParaRPr lang="en-US"/>
          </a:p>
          <a:p>
            <a:r>
              <a:rPr lang="en-US"/>
              <a:t>“Keep your knees aligned.”</a:t>
            </a:r>
          </a:p>
          <a:p>
            <a:endParaRPr lang="en-US"/>
          </a:p>
          <a:p>
            <a:r>
              <a:rPr lang="en-US"/>
              <a:t>We designed the UI to be:</a:t>
            </a:r>
          </a:p>
          <a:p>
            <a:endParaRPr lang="en-US"/>
          </a:p>
          <a:p>
            <a:r>
              <a:rPr lang="en-US"/>
              <a:t>Non-intrusive: The user stays focused on their movement</a:t>
            </a:r>
          </a:p>
          <a:p>
            <a:endParaRPr lang="en-US"/>
          </a:p>
          <a:p>
            <a:r>
              <a:rPr lang="en-US"/>
              <a:t>Responsive: No lag, even on mid-range devices</a:t>
            </a:r>
          </a:p>
          <a:p>
            <a:endParaRPr lang="en-US"/>
          </a:p>
          <a:p>
            <a:r>
              <a:rPr lang="en-US"/>
              <a:t>Clear and educational: Users can understand the feedback and apply it right away</a:t>
            </a:r>
          </a:p>
          <a:p>
            <a:endParaRPr lang="en-US"/>
          </a:p>
          <a:p>
            <a:r>
              <a:rPr lang="en-US"/>
              <a:t>At the end of each set, the app shows a summary screen that includes:</a:t>
            </a:r>
          </a:p>
          <a:p>
            <a:endParaRPr lang="en-US"/>
          </a:p>
          <a:p>
            <a:r>
              <a:rPr lang="en-US"/>
              <a:t>How many reps were done</a:t>
            </a:r>
          </a:p>
          <a:p>
            <a:endParaRPr lang="en-US"/>
          </a:p>
          <a:p>
            <a:r>
              <a:rPr lang="en-US"/>
              <a:t>How many were correct</a:t>
            </a:r>
          </a:p>
          <a:p>
            <a:endParaRPr lang="en-US"/>
          </a:p>
          <a:p>
            <a:r>
              <a:rPr lang="en-US"/>
              <a:t>What common mistakes were identified</a:t>
            </a:r>
          </a:p>
          <a:p>
            <a:endParaRPr lang="en-US"/>
          </a:p>
          <a:p>
            <a:r>
              <a:rPr lang="en-US"/>
              <a:t>A short tip for improvement</a:t>
            </a:r>
          </a:p>
          <a:p>
            <a:endParaRPr lang="en-US"/>
          </a:p>
          <a:p>
            <a:r>
              <a:rPr lang="en-US"/>
              <a:t>This combination of real-time feedback + post-session reflection helps users train smarter, make faster progress, and build awareness of their form.</a:t>
            </a:r>
          </a:p>
          <a:p>
            <a:endParaRPr lang="en-US"/>
          </a:p>
          <a:p>
            <a:r>
              <a:rPr lang="en-US"/>
              <a:t>Now that you’ve seen how the app looks and feels — let’s move on to how we tested it to ensure everything works as expected.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clarify beyond the architectural diagrams — this is not just a theoretical model. We are actively implementing BodyTrack as a working system, using real-world tools suited for mobile and server performance.</a:t>
            </a:r>
          </a:p>
          <a:p>
            <a:endParaRPr lang="en-US"/>
          </a:p>
          <a:p>
            <a:r>
              <a:rPr lang="en-US"/>
              <a:t>On the mobile side, the app is developed in Kotlin, using Jetpack Compose for modern UI and CameraX for consistent camera access across Android devices. We built a live feedback layer using Android's Text-to-Speech (TTS), so the app can actually speak correction cues like “Go deeper” or “Straighten your back.”</a:t>
            </a:r>
          </a:p>
          <a:p>
            <a:endParaRPr lang="en-US"/>
          </a:p>
          <a:p>
            <a:r>
              <a:rPr lang="en-US"/>
              <a:t>On the server side, the logic is implemented in Python, which gives us flexibility and access to scientific libraries.</a:t>
            </a:r>
          </a:p>
          <a:p>
            <a:r>
              <a:rPr lang="en-US"/>
              <a:t>We use:</a:t>
            </a:r>
          </a:p>
          <a:p>
            <a:endParaRPr lang="en-US"/>
          </a:p>
          <a:p>
            <a:r>
              <a:rPr lang="en-US"/>
              <a:t>MediaPipe Pose for real-time pose tracking — it returns 33 body landmarks per frame</a:t>
            </a:r>
          </a:p>
          <a:p>
            <a:endParaRPr lang="en-US"/>
          </a:p>
          <a:p>
            <a:r>
              <a:rPr lang="en-US"/>
              <a:t>NumPy and vector math to calculate angles — for example, hip–knee–ankle or shoulder–trunk angles</a:t>
            </a:r>
          </a:p>
          <a:p>
            <a:endParaRPr lang="en-US"/>
          </a:p>
          <a:p>
            <a:r>
              <a:rPr lang="en-US"/>
              <a:t>A custom-built rule engine to apply biomechanical thresholds and detect posture faults</a:t>
            </a:r>
          </a:p>
          <a:p>
            <a:endParaRPr lang="en-US"/>
          </a:p>
          <a:p>
            <a:r>
              <a:rPr lang="en-US"/>
              <a:t>The two components communicate over a secure HTTP connection, and the backend sends real-time alerts (in JSON format) back to the phone — which instantly turns those into visual or audio guidance for the user.</a:t>
            </a:r>
          </a:p>
          <a:p>
            <a:endParaRPr lang="en-US"/>
          </a:p>
          <a:p>
            <a:r>
              <a:rPr lang="en-US"/>
              <a:t>This architecture is modular, so it’s easy to add new exercises, update rules, or switch out models — without changing the whole system.</a:t>
            </a:r>
          </a:p>
          <a:p>
            <a:endParaRPr lang="en-US"/>
          </a:p>
          <a:p>
            <a:r>
              <a:rPr lang="en-US"/>
              <a:t>In short: every part of the system — from video capture to feedback — is not just planned, but under real implementation.</a:t>
            </a:r>
          </a:p>
          <a:p>
            <a:r>
              <a:rPr lang="en-US"/>
              <a:t>This is not a design document — it’s a full-stack solution in active development.</a:t>
            </a:r>
          </a:p>
          <a:p>
            <a:endParaRPr lang="en-US"/>
          </a:p>
          <a:p>
            <a:r>
              <a:rPr lang="en-US"/>
              <a:t>Next, we’ll show how we’re verifying that everything works correctly and produces accurate results.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Since BodyTrack is still under development, we’ve created a structured and detailed verification plan — which we will execute once the core implementation is finalized.</a:t>
            </a:r>
          </a:p>
          <a:p>
            <a:endParaRPr lang="en-US"/>
          </a:p>
          <a:p>
            <a:r>
              <a:rPr lang="en-US"/>
              <a:t>We know that for this system to be successful, it must be accurate, fast, and easy to use — especially since it’s meant to replace real-time human feedback.</a:t>
            </a:r>
          </a:p>
          <a:p>
            <a:endParaRPr lang="en-US"/>
          </a:p>
          <a:p>
            <a:r>
              <a:rPr lang="en-US"/>
              <a:t>So we’ve outlined a verification strategy that covers all major components:</a:t>
            </a:r>
          </a:p>
          <a:p>
            <a:endParaRPr lang="en-US"/>
          </a:p>
          <a:p>
            <a:r>
              <a:rPr lang="en-US"/>
              <a:t>1. Video Capture and Input Handling</a:t>
            </a:r>
          </a:p>
          <a:p>
            <a:r>
              <a:rPr lang="en-US"/>
              <a:t>We’ll test frame acquisition using CameraX, ensuring the app works smoothly on average Android devices — not just high-end ones.</a:t>
            </a:r>
          </a:p>
          <a:p>
            <a:endParaRPr lang="en-US"/>
          </a:p>
          <a:p>
            <a:r>
              <a:rPr lang="en-US"/>
              <a:t>2. Pose Estimation and Joint Angle Accuracy</a:t>
            </a:r>
          </a:p>
          <a:p>
            <a:r>
              <a:rPr lang="en-US"/>
              <a:t>Once integrated, we’ll validate MediaPipe’s output by comparing detected landmarks to real, known test postures. Then we’ll verify that our joint angle calculations match expected biomechanical values using test videos.</a:t>
            </a:r>
          </a:p>
          <a:p>
            <a:endParaRPr lang="en-US"/>
          </a:p>
          <a:p>
            <a:r>
              <a:rPr lang="en-US"/>
              <a:t>3. Real-Time Feedback Timing</a:t>
            </a:r>
          </a:p>
          <a:p>
            <a:r>
              <a:rPr lang="en-US"/>
              <a:t>A key metric is latency — the time from movement to correction. We plan to measure this end-to-end, and our goal is to keep feedback within 1 second, so it feels truly real-time.</a:t>
            </a:r>
          </a:p>
          <a:p>
            <a:endParaRPr lang="en-US"/>
          </a:p>
          <a:p>
            <a:r>
              <a:rPr lang="en-US"/>
              <a:t>4. Session Summary Validation</a:t>
            </a:r>
          </a:p>
          <a:p>
            <a:r>
              <a:rPr lang="en-US"/>
              <a:t>We’ll check that the app’s rep counter and error detection logic are reliable. That means comparing its output to that of a human trainer or an annotated video to ensure we’re classifying reps and faults correctly.</a:t>
            </a:r>
          </a:p>
          <a:p>
            <a:endParaRPr lang="en-US"/>
          </a:p>
          <a:p>
            <a:r>
              <a:rPr lang="en-US"/>
              <a:t>5. User Interface and Environment Tests</a:t>
            </a:r>
          </a:p>
          <a:p>
            <a:r>
              <a:rPr lang="en-US"/>
              <a:t>We will test usability under real-world conditions:</a:t>
            </a:r>
          </a:p>
          <a:p>
            <a:endParaRPr lang="en-US"/>
          </a:p>
          <a:p>
            <a:r>
              <a:rPr lang="en-US"/>
              <a:t>Low lighting</a:t>
            </a:r>
          </a:p>
          <a:p>
            <a:endParaRPr lang="en-US"/>
          </a:p>
          <a:p>
            <a:r>
              <a:rPr lang="en-US"/>
              <a:t>Unclear backgrounds</a:t>
            </a:r>
          </a:p>
          <a:p>
            <a:endParaRPr lang="en-US"/>
          </a:p>
          <a:p>
            <a:r>
              <a:rPr lang="en-US"/>
              <a:t>User not fully visible</a:t>
            </a:r>
          </a:p>
          <a:p>
            <a:endParaRPr lang="en-US"/>
          </a:p>
          <a:p>
            <a:r>
              <a:rPr lang="en-US"/>
              <a:t>Temporary network loss</a:t>
            </a:r>
          </a:p>
          <a:p>
            <a:endParaRPr lang="en-US"/>
          </a:p>
          <a:p>
            <a:r>
              <a:rPr lang="en-US"/>
              <a:t>We’ve also outlined how to handle these cases — for example, prompting the user to reposition themselves or warning them if the body is not fully in view.</a:t>
            </a:r>
          </a:p>
          <a:p>
            <a:endParaRPr lang="en-US"/>
          </a:p>
          <a:p>
            <a:r>
              <a:rPr lang="en-US"/>
              <a:t>In short: the verification hasn’t been performed yet, but a thorough test plan is ready, and it will ensure that once BodyTrack is fully implemented, we can prove it’s both effective and reliable.</a:t>
            </a:r>
          </a:p>
          <a:p>
            <a:endParaRPr lang="en-US"/>
          </a:p>
          <a:p>
            <a:r>
              <a:rPr lang="en-US"/>
              <a:t>Now, let’s look at the advantages BodyTrack offers — and the limitations we’re aware of.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 we move toward finalizing BodyTrack, it’s important to reflect on both what it does well, and where it still faces challenges — especially since this is an academic evaluation.</a:t>
            </a:r>
          </a:p>
          <a:p>
            <a:endParaRPr lang="en-US"/>
          </a:p>
          <a:p>
            <a:r>
              <a:rPr lang="en-US"/>
              <a:t>Let’s start with the strengths:</a:t>
            </a:r>
          </a:p>
          <a:p>
            <a:endParaRPr lang="en-US"/>
          </a:p>
          <a:p>
            <a:r>
              <a:rPr lang="en-US"/>
              <a:t>First and foremost, BodyTrack provides real-time posture correction using only a smartphone. Most other systems require wearables or smart mirrors. We don’t.</a:t>
            </a:r>
          </a:p>
          <a:p>
            <a:endParaRPr lang="en-US"/>
          </a:p>
          <a:p>
            <a:r>
              <a:rPr lang="en-US"/>
              <a:t>It combines multiple technologies — pose estimation, biomechanical modeling, and audio-visual feedback — in a seamless user experience.</a:t>
            </a:r>
          </a:p>
          <a:p>
            <a:endParaRPr lang="en-US"/>
          </a:p>
          <a:p>
            <a:r>
              <a:rPr lang="en-US"/>
              <a:t>The system is modular. We can easily add new exercises by defining new joint rules and updating the server logic — without changing the app itself.</a:t>
            </a:r>
          </a:p>
          <a:p>
            <a:endParaRPr lang="en-US"/>
          </a:p>
          <a:p>
            <a:r>
              <a:rPr lang="en-US"/>
              <a:t>It’s built for independent users, making safe training more accessible — especially for those who don’t have a personal trainer.</a:t>
            </a:r>
          </a:p>
          <a:p>
            <a:endParaRPr lang="en-US"/>
          </a:p>
          <a:p>
            <a:r>
              <a:rPr lang="en-US"/>
              <a:t>And we’ve optimized it to work smoothly on standard Android devices, not just flagship phones.</a:t>
            </a:r>
          </a:p>
          <a:p>
            <a:endParaRPr lang="en-US"/>
          </a:p>
          <a:p>
            <a:r>
              <a:rPr lang="en-US"/>
              <a:t>But BodyTrack isn’t perfect — at least, not yet.</a:t>
            </a:r>
          </a:p>
          <a:p>
            <a:endParaRPr lang="en-US"/>
          </a:p>
          <a:p>
            <a:r>
              <a:rPr lang="en-US"/>
              <a:t>Like most computer vision systems, it depends on clear visibility. If part of the user’s body is out of frame or the lighting is poor, pose estimation may struggle.</a:t>
            </a:r>
          </a:p>
          <a:p>
            <a:endParaRPr lang="en-US"/>
          </a:p>
          <a:p>
            <a:r>
              <a:rPr lang="en-US"/>
              <a:t>Since the pose analysis runs on a remote server, the system needs a stable internet connection for real-time feedback to work properly.</a:t>
            </a:r>
          </a:p>
          <a:p>
            <a:endParaRPr lang="en-US"/>
          </a:p>
          <a:p>
            <a:r>
              <a:rPr lang="en-US"/>
              <a:t>Our current error detection is based on rule-based logic — meaning we use thresholds and predefined conditions. This is effective, but not as adaptive as machine learning-based personalization, which could be a future upgrade.</a:t>
            </a:r>
          </a:p>
          <a:p>
            <a:endParaRPr lang="en-US"/>
          </a:p>
          <a:p>
            <a:r>
              <a:rPr lang="en-US"/>
              <a:t>Also, the system currently supports only three exercises: squats, biceps curls, and lateral shoulder raises. Expanding to a full-body workout library is possible but takes time.</a:t>
            </a:r>
          </a:p>
          <a:p>
            <a:endParaRPr lang="en-US"/>
          </a:p>
          <a:p>
            <a:r>
              <a:rPr lang="en-US"/>
              <a:t>Lastly, while we’ve written a full verification plan, the actual testing and tuning of thresholds, UI, and performance is still ahead of us in the final implementation phase.</a:t>
            </a:r>
          </a:p>
          <a:p>
            <a:endParaRPr lang="en-US"/>
          </a:p>
          <a:p>
            <a:r>
              <a:rPr lang="en-US"/>
              <a:t>Being aware of these strengths and limitations helps us improve the system — and also shows that we’re evaluating our work critically and professionally.</a:t>
            </a:r>
          </a:p>
          <a:p>
            <a:endParaRPr lang="en-US"/>
          </a:p>
          <a:p>
            <a:r>
              <a:rPr lang="en-US"/>
              <a:t>Let’s now wrap up with the impact BodyTrack could have, and where it can go next.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built BodyTrack because we saw a clear gap:</a:t>
            </a:r>
          </a:p>
          <a:p>
            <a:r>
              <a:rPr lang="en-US"/>
              <a:t>People want to train, but not everyone can afford a coach. And even with the best intentions, many people make small, unnoticed mistakes in their form — mistakes that can lead to pain, frustration, and injury.</a:t>
            </a:r>
          </a:p>
          <a:p>
            <a:endParaRPr lang="en-US"/>
          </a:p>
          <a:p>
            <a:r>
              <a:rPr lang="en-US"/>
              <a:t>That’s where BodyTrack comes in.</a:t>
            </a:r>
          </a:p>
          <a:p>
            <a:r>
              <a:rPr lang="en-US"/>
              <a:t>It’s not just a workout tracker — it’s a real-time movement coach, built to help users train smarter, not harder.</a:t>
            </a:r>
          </a:p>
          <a:p>
            <a:endParaRPr lang="en-US"/>
          </a:p>
          <a:p>
            <a:r>
              <a:rPr lang="en-US"/>
              <a:t>We believe this project can make a real difference in how people approach fitness:</a:t>
            </a:r>
          </a:p>
          <a:p>
            <a:endParaRPr lang="en-US"/>
          </a:p>
          <a:p>
            <a:r>
              <a:rPr lang="en-US"/>
              <a:t>It makes professional-level feedback accessible to everyday users</a:t>
            </a:r>
          </a:p>
          <a:p>
            <a:endParaRPr lang="en-US"/>
          </a:p>
          <a:p>
            <a:r>
              <a:rPr lang="en-US"/>
              <a:t>It promotes injury prevention, which is often overlooked</a:t>
            </a:r>
          </a:p>
          <a:p>
            <a:endParaRPr lang="en-US"/>
          </a:p>
          <a:p>
            <a:r>
              <a:rPr lang="en-US"/>
              <a:t>It gives people more control over their training, especially those who work out alone or at home</a:t>
            </a:r>
          </a:p>
          <a:p>
            <a:endParaRPr lang="en-US"/>
          </a:p>
          <a:p>
            <a:r>
              <a:rPr lang="en-US"/>
              <a:t>But BodyTrack isn’t just about the present — it’s also about what it can become:</a:t>
            </a:r>
          </a:p>
          <a:p>
            <a:endParaRPr lang="en-US"/>
          </a:p>
          <a:p>
            <a:r>
              <a:rPr lang="en-US"/>
              <a:t>We’ve built it with scalability in mind.</a:t>
            </a:r>
          </a:p>
          <a:p>
            <a:r>
              <a:rPr lang="en-US"/>
              <a:t>Future development can include:</a:t>
            </a:r>
          </a:p>
          <a:p>
            <a:endParaRPr lang="en-US"/>
          </a:p>
          <a:p>
            <a:r>
              <a:rPr lang="en-US"/>
              <a:t>More supported exercises, covering full-body workouts</a:t>
            </a:r>
          </a:p>
          <a:p>
            <a:endParaRPr lang="en-US"/>
          </a:p>
          <a:p>
            <a:r>
              <a:rPr lang="en-US"/>
              <a:t>A machine learning engine that learns each user’s unique patterns and adapts the feedback over time</a:t>
            </a:r>
          </a:p>
          <a:p>
            <a:endParaRPr lang="en-US"/>
          </a:p>
          <a:p>
            <a:r>
              <a:rPr lang="en-US"/>
              <a:t>Offline mode using TensorFlow Lite for on-device analysis</a:t>
            </a:r>
          </a:p>
          <a:p>
            <a:endParaRPr lang="en-US"/>
          </a:p>
          <a:p>
            <a:r>
              <a:rPr lang="en-US"/>
              <a:t>Tracking user progress across sessions, helping them see improvement in technique</a:t>
            </a:r>
          </a:p>
          <a:p>
            <a:endParaRPr lang="en-US"/>
          </a:p>
          <a:p>
            <a:r>
              <a:rPr lang="en-US"/>
              <a:t>Even applications in physical therapy or injury recovery, where movement quality is critical</a:t>
            </a:r>
          </a:p>
          <a:p>
            <a:endParaRPr lang="en-US"/>
          </a:p>
          <a:p>
            <a:r>
              <a:rPr lang="en-US"/>
              <a:t>In short, BodyTrack is not just a prototype. It’s a vision for the future of accessible, intelligent training — where your phone helps you move better, safer, and more effectively.</a:t>
            </a:r>
          </a:p>
          <a:p>
            <a:endParaRPr lang="en-US"/>
          </a:p>
          <a:p>
            <a:r>
              <a:rPr lang="en-US"/>
              <a:t>Let’s close the presentation with a final thank you and invitation for questions.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Let’s talk about the core problem that led to the idea behind BodyTrack.</a:t>
            </a:r>
          </a:p>
          <a:p>
            <a:endParaRPr lang="en-US"/>
          </a:p>
          <a:p>
            <a:r>
              <a:rPr lang="en-US"/>
              <a:t>Strength training has become part of everyday life for many people. Gyms are full, and fitness is trending — but coaching and supervision haven’t kept up. Most people simply train on their own, using YouTube videos or generic workout apps.</a:t>
            </a:r>
          </a:p>
          <a:p>
            <a:endParaRPr lang="en-US"/>
          </a:p>
          <a:p>
            <a:r>
              <a:rPr lang="en-US"/>
              <a:t>The risk here is that posture and movement technique are often incorrect — and users don't even realize it. Over time, that leads to injuries, muscle imbalances, and frustration from poor progress.</a:t>
            </a:r>
          </a:p>
          <a:p>
            <a:endParaRPr lang="en-US"/>
          </a:p>
          <a:p>
            <a:r>
              <a:rPr lang="en-US"/>
              <a:t>We spoke with gym members who confirmed this: many had experienced pain or discomfort after training, but didn’t know what they were doing wrong.</a:t>
            </a:r>
          </a:p>
          <a:p>
            <a:endParaRPr lang="en-US"/>
          </a:p>
          <a:p>
            <a:r>
              <a:rPr lang="en-US"/>
              <a:t>And while apps exist to help with workouts, they don’t actually analyze your body. They might count reps or suggest routines — but they won’t stop you mid-set and say:</a:t>
            </a:r>
          </a:p>
          <a:p>
            <a:r>
              <a:rPr lang="en-US"/>
              <a:t>“Hey, your back is rounding. Straighten up.”</a:t>
            </a:r>
          </a:p>
          <a:p>
            <a:endParaRPr lang="en-US"/>
          </a:p>
          <a:p>
            <a:r>
              <a:rPr lang="en-US"/>
              <a:t>That’s the gap. And that’s where we saw an opportunity to create something much smarter, more responsive, and more helpful — which we’ll explore in the next slides.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Before we show you what we built, let’s take a look at what already exists.</a:t>
            </a:r>
          </a:p>
          <a:p>
            <a:endParaRPr lang="en-US"/>
          </a:p>
          <a:p>
            <a:r>
              <a:rPr lang="en-US"/>
              <a:t>There are lots of apps and tools in the fitness space. You’ve probably heard of Nike Training Club, Freeletics, or workout videos on YouTube. These help you stay active — but they don’t watch your posture. They’re just timers with exercises.</a:t>
            </a:r>
          </a:p>
          <a:p>
            <a:endParaRPr lang="en-US"/>
          </a:p>
          <a:p>
            <a:r>
              <a:rPr lang="en-US"/>
              <a:t>Then we have devices like Mirror or Peloton Guide, which do use cameras — but they come with a high price tag and require buying specialized equipment. They’re also limited in how much real biomechanical feedback they offer. It’s more about matching movements to a coach visually — not analyzing your joint angles or telling you when your knees are collapsing inward during a squat.</a:t>
            </a:r>
          </a:p>
          <a:p>
            <a:endParaRPr lang="en-US"/>
          </a:p>
          <a:p>
            <a:r>
              <a:rPr lang="en-US"/>
              <a:t>There are also clinical apps like Kaia Health, which focus on rehabilitation and limited movements. These aren't really designed for general gym training or strength exercises.</a:t>
            </a:r>
          </a:p>
          <a:p>
            <a:endParaRPr lang="en-US"/>
          </a:p>
          <a:p>
            <a:r>
              <a:rPr lang="en-US"/>
              <a:t>So overall, the fitness tech market is either too basic — or too expensive and restrictive.</a:t>
            </a:r>
          </a:p>
          <a:p>
            <a:endParaRPr lang="en-US"/>
          </a:p>
          <a:p>
            <a:r>
              <a:rPr lang="en-US"/>
              <a:t>We saw a gap: what if users could get real-time posture analysis, for strength training, just using their phone?</a:t>
            </a:r>
          </a:p>
          <a:p>
            <a:r>
              <a:rPr lang="en-US"/>
              <a:t>No sensors. No wearables. No mirror on the wall.</a:t>
            </a:r>
          </a:p>
          <a:p>
            <a:r>
              <a:rPr lang="en-US"/>
              <a:t>Just your phone, your camera, and smart feedback.</a:t>
            </a:r>
          </a:p>
          <a:p>
            <a:endParaRPr lang="en-US"/>
          </a:p>
          <a:p>
            <a:r>
              <a:rPr lang="en-US"/>
              <a:t>This is exactly what we designed BodyTrack to deliver.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So, what is our vision?</a:t>
            </a:r>
          </a:p>
          <a:p>
            <a:endParaRPr lang="en-US"/>
          </a:p>
          <a:p>
            <a:r>
              <a:rPr lang="en-US"/>
              <a:t>We wanted to create a tool that truly helps people correct their posture while they train — not afterward, not passively, but in real time.</a:t>
            </a:r>
          </a:p>
          <a:p>
            <a:endParaRPr lang="en-US"/>
          </a:p>
          <a:p>
            <a:r>
              <a:rPr lang="en-US"/>
              <a:t>With BodyTrack, our goal was clear:</a:t>
            </a:r>
          </a:p>
          <a:p>
            <a:r>
              <a:rPr lang="en-US"/>
              <a:t>Give gym-goers — especially those who train alone — a smart, accessible assistant that can help them perform exercises safely and properly, without needing a trainer or expensive devices.</a:t>
            </a:r>
          </a:p>
          <a:p>
            <a:endParaRPr lang="en-US"/>
          </a:p>
          <a:p>
            <a:r>
              <a:rPr lang="en-US"/>
              <a:t>The app uses the phone's camera to track your body, analyze your movement, and detect mistakes — all while you're exercising.</a:t>
            </a:r>
          </a:p>
          <a:p>
            <a:endParaRPr lang="en-US"/>
          </a:p>
          <a:p>
            <a:r>
              <a:rPr lang="en-US"/>
              <a:t>You don’t need sensors.</a:t>
            </a:r>
          </a:p>
          <a:p>
            <a:r>
              <a:rPr lang="en-US"/>
              <a:t>You don’t need to wear a smartwatch.</a:t>
            </a:r>
          </a:p>
          <a:p>
            <a:r>
              <a:rPr lang="en-US"/>
              <a:t>You don’t need to buy any smart mirror or AI gym equipment.</a:t>
            </a:r>
          </a:p>
          <a:p>
            <a:endParaRPr lang="en-US"/>
          </a:p>
          <a:p>
            <a:r>
              <a:rPr lang="en-US"/>
              <a:t>All you need is your phone.</a:t>
            </a:r>
          </a:p>
          <a:p>
            <a:r>
              <a:rPr lang="en-US"/>
              <a:t>And in return, you get instant guidance — for example:</a:t>
            </a:r>
          </a:p>
          <a:p>
            <a:r>
              <a:rPr lang="en-US"/>
              <a:t>“Go deeper in your squat.”</a:t>
            </a:r>
          </a:p>
          <a:p>
            <a:r>
              <a:rPr lang="en-US"/>
              <a:t>“Don’t let your knees collapse.”</a:t>
            </a:r>
          </a:p>
          <a:p>
            <a:r>
              <a:rPr lang="en-US"/>
              <a:t>“Keep your back straight.”</a:t>
            </a:r>
          </a:p>
          <a:p>
            <a:endParaRPr lang="en-US"/>
          </a:p>
          <a:p>
            <a:r>
              <a:rPr lang="en-US"/>
              <a:t>Our goal was to bring professional-level feedback to regular people, and help them train better, safer, and more confidently.</a:t>
            </a:r>
          </a:p>
          <a:p>
            <a:endParaRPr lang="en-US"/>
          </a:p>
          <a:p>
            <a:r>
              <a:rPr lang="en-US"/>
              <a:t>In the next slide, we’ll show what BodyTrack actually looks like and how the system is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Let’s break down how BodyTrack actually works.</a:t>
            </a:r>
          </a:p>
          <a:p>
            <a:endParaRPr lang="en-US"/>
          </a:p>
          <a:p>
            <a:r>
              <a:rPr lang="en-US"/>
              <a:t>When a user opens the app and selects an exercise — for example, squats — they place their phone at a distance so the camera sees their full body.</a:t>
            </a:r>
          </a:p>
          <a:p>
            <a:r>
              <a:rPr lang="en-US"/>
              <a:t>As they begin the workout, the phone continuously captures frames from the camera and sends them, in real time, to a remote server we built.</a:t>
            </a:r>
          </a:p>
          <a:p>
            <a:endParaRPr lang="en-US"/>
          </a:p>
          <a:p>
            <a:r>
              <a:rPr lang="en-US"/>
              <a:t>The server uses pose estimation models to detect key body joints and then applies our biomechanical logic to measure joint angles, movement phases, and form accuracy.</a:t>
            </a:r>
          </a:p>
          <a:p>
            <a:endParaRPr lang="en-US"/>
          </a:p>
          <a:p>
            <a:r>
              <a:rPr lang="en-US"/>
              <a:t>If something looks wrong — like the squat is too shallow, or the knees are misaligned — the app immediately alerts the user.</a:t>
            </a:r>
          </a:p>
          <a:p>
            <a:r>
              <a:rPr lang="en-US"/>
              <a:t>That alert might be a text popup, a highlight on the body, or an audio instruction, like:</a:t>
            </a:r>
          </a:p>
          <a:p>
            <a:endParaRPr lang="en-US"/>
          </a:p>
          <a:p>
            <a:r>
              <a:rPr lang="en-US"/>
              <a:t>“Go deeper” or “Straighten your back.”</a:t>
            </a:r>
          </a:p>
          <a:p>
            <a:endParaRPr lang="en-US"/>
          </a:p>
          <a:p>
            <a:r>
              <a:rPr lang="en-US"/>
              <a:t>At the end of the session, the app shows a summary report:</a:t>
            </a:r>
          </a:p>
          <a:p>
            <a:endParaRPr lang="en-US"/>
          </a:p>
          <a:p>
            <a:r>
              <a:rPr lang="en-US"/>
              <a:t>How many reps were correct</a:t>
            </a:r>
          </a:p>
          <a:p>
            <a:endParaRPr lang="en-US"/>
          </a:p>
          <a:p>
            <a:r>
              <a:rPr lang="en-US"/>
              <a:t>What common mistakes were found</a:t>
            </a:r>
          </a:p>
          <a:p>
            <a:endParaRPr lang="en-US"/>
          </a:p>
          <a:p>
            <a:r>
              <a:rPr lang="en-US"/>
              <a:t>Suggestions for improvement</a:t>
            </a:r>
          </a:p>
          <a:p>
            <a:endParaRPr lang="en-US"/>
          </a:p>
          <a:p>
            <a:r>
              <a:rPr lang="en-US"/>
              <a:t>This entire process happens in real time, and the user doesn’t need to do anything except train normally — the app handles the rest.</a:t>
            </a:r>
          </a:p>
          <a:p>
            <a:endParaRPr lang="en-US"/>
          </a:p>
          <a:p>
            <a:r>
              <a:rPr lang="en-US"/>
              <a:t>In the next slide, we’ll zoom out and look at the system architecture that makes this possible.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Here’s how BodyTrack is structured behind the scenes.</a:t>
            </a:r>
          </a:p>
          <a:p>
            <a:endParaRPr lang="en-US"/>
          </a:p>
          <a:p>
            <a:r>
              <a:rPr lang="en-US"/>
              <a:t>We use a client–server architecture, which means the mobile app (the client) and the server (the backend) each handle different responsibilities.</a:t>
            </a:r>
          </a:p>
          <a:p>
            <a:endParaRPr lang="en-US"/>
          </a:p>
          <a:p>
            <a:r>
              <a:rPr lang="en-US"/>
              <a:t>The mobile app is intentionally lightweight. It’s responsible for:</a:t>
            </a:r>
          </a:p>
          <a:p>
            <a:endParaRPr lang="en-US"/>
          </a:p>
          <a:p>
            <a:r>
              <a:rPr lang="en-US"/>
              <a:t>Capturing video through the camera</a:t>
            </a:r>
          </a:p>
          <a:p>
            <a:endParaRPr lang="en-US"/>
          </a:p>
          <a:p>
            <a:r>
              <a:rPr lang="en-US"/>
              <a:t>Sending frames to the server</a:t>
            </a:r>
          </a:p>
          <a:p>
            <a:endParaRPr lang="en-US"/>
          </a:p>
          <a:p>
            <a:r>
              <a:rPr lang="en-US"/>
              <a:t>Receiving and displaying feedback</a:t>
            </a:r>
          </a:p>
          <a:p>
            <a:endParaRPr lang="en-US"/>
          </a:p>
          <a:p>
            <a:r>
              <a:rPr lang="en-US"/>
              <a:t>Providing a clean, intuitive user experience</a:t>
            </a:r>
          </a:p>
          <a:p>
            <a:endParaRPr lang="en-US"/>
          </a:p>
          <a:p>
            <a:r>
              <a:rPr lang="en-US"/>
              <a:t>The backend server, on the other hand, does all the heavy lifting. It runs:</a:t>
            </a:r>
          </a:p>
          <a:p>
            <a:endParaRPr lang="en-US"/>
          </a:p>
          <a:p>
            <a:r>
              <a:rPr lang="en-US"/>
              <a:t>The pose estimation model</a:t>
            </a:r>
          </a:p>
          <a:p>
            <a:endParaRPr lang="en-US"/>
          </a:p>
          <a:p>
            <a:r>
              <a:rPr lang="en-US"/>
              <a:t>Biomechanical analysis, where we compute joint angles and identify movement phases</a:t>
            </a:r>
          </a:p>
          <a:p>
            <a:endParaRPr lang="en-US"/>
          </a:p>
          <a:p>
            <a:r>
              <a:rPr lang="en-US"/>
              <a:t>The error detection logic, which checks if the movement violates any rules (e.g., shallow squat, poor alignment)</a:t>
            </a:r>
          </a:p>
          <a:p>
            <a:endParaRPr lang="en-US"/>
          </a:p>
          <a:p>
            <a:r>
              <a:rPr lang="en-US"/>
              <a:t>This structure helps us achieve two key things:</a:t>
            </a:r>
          </a:p>
          <a:p>
            <a:endParaRPr lang="en-US"/>
          </a:p>
          <a:p>
            <a:r>
              <a:rPr lang="en-US"/>
              <a:t>Performance – the app stays smooth even on mid-range phones</a:t>
            </a:r>
          </a:p>
          <a:p>
            <a:endParaRPr lang="en-US"/>
          </a:p>
          <a:p>
            <a:r>
              <a:rPr lang="en-US"/>
              <a:t>Flexibility – we can update models and logic on the server without needing to update the app</a:t>
            </a:r>
          </a:p>
          <a:p>
            <a:endParaRPr lang="en-US"/>
          </a:p>
          <a:p>
            <a:r>
              <a:rPr lang="en-US"/>
              <a:t>This separation of roles also makes our system more scalable. If we want to support more exercises in the future, we just add them to the server logic — the app remains the same.</a:t>
            </a:r>
          </a:p>
          <a:p>
            <a:endParaRPr lang="en-US"/>
          </a:p>
          <a:p>
            <a:r>
              <a:rPr lang="en-US"/>
              <a:t>In the next slide, we’ll walk through the actual data flow — what happens, step-by-step, from the moment the user hits "Start".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Let’s now walk through what actually happens when a user uses BodyTrack.</a:t>
            </a:r>
          </a:p>
          <a:p>
            <a:endParaRPr lang="en-US"/>
          </a:p>
          <a:p>
            <a:r>
              <a:rPr lang="en-US"/>
              <a:t>The user opens the app, chooses an exercise — say, a squat — and the app activates the camera.</a:t>
            </a:r>
          </a:p>
          <a:p>
            <a:endParaRPr lang="en-US"/>
          </a:p>
          <a:p>
            <a:r>
              <a:rPr lang="en-US"/>
              <a:t>As they begin moving, the app captures live video frames, which are immediately sent to our backend server.</a:t>
            </a:r>
          </a:p>
          <a:p>
            <a:r>
              <a:rPr lang="en-US"/>
              <a:t>On the server, the pose estimation model analyzes each frame to detect 33 body joints. Once the landmarks are identified, we calculate joint angles — like knees, hips, elbows — and detect which phase of the exercise the user is in (e.g., descent, bottom, ascent).</a:t>
            </a:r>
          </a:p>
          <a:p>
            <a:endParaRPr lang="en-US"/>
          </a:p>
          <a:p>
            <a:r>
              <a:rPr lang="en-US"/>
              <a:t>The server then compares these angles to a biomechanical model for that exercise. If something doesn’t match the correct range — for example, a knee isn’t bending far enough — the server flags it as an error and sends a message back to the mobile app.</a:t>
            </a:r>
          </a:p>
          <a:p>
            <a:endParaRPr lang="en-US"/>
          </a:p>
          <a:p>
            <a:r>
              <a:rPr lang="en-US"/>
              <a:t>The app responds immediately — with a visual cue, a highlight on the skeleton, or an audio alert, like:</a:t>
            </a:r>
          </a:p>
          <a:p>
            <a:endParaRPr lang="en-US"/>
          </a:p>
          <a:p>
            <a:r>
              <a:rPr lang="en-US"/>
              <a:t>“Go deeper”</a:t>
            </a:r>
          </a:p>
          <a:p>
            <a:r>
              <a:rPr lang="en-US"/>
              <a:t>“Straighten your back”</a:t>
            </a:r>
          </a:p>
          <a:p>
            <a:endParaRPr lang="en-US"/>
          </a:p>
          <a:p>
            <a:r>
              <a:rPr lang="en-US"/>
              <a:t>This loop runs continuously during the workout, frame by frame, enabling users to correct mistakes in real time.</a:t>
            </a:r>
          </a:p>
          <a:p>
            <a:r>
              <a:rPr lang="en-US"/>
              <a:t>At the end of the session, the server sends a summary report:</a:t>
            </a:r>
          </a:p>
          <a:p>
            <a:endParaRPr lang="en-US"/>
          </a:p>
          <a:p>
            <a:r>
              <a:rPr lang="en-US"/>
              <a:t>How many reps were completed</a:t>
            </a:r>
          </a:p>
          <a:p>
            <a:endParaRPr lang="en-US"/>
          </a:p>
          <a:p>
            <a:r>
              <a:rPr lang="en-US"/>
              <a:t>Which were correct or incorrect</a:t>
            </a:r>
          </a:p>
          <a:p>
            <a:endParaRPr lang="en-US"/>
          </a:p>
          <a:p>
            <a:r>
              <a:rPr lang="en-US"/>
              <a:t>What common mistakes were found</a:t>
            </a:r>
          </a:p>
          <a:p>
            <a:endParaRPr lang="en-US"/>
          </a:p>
          <a:p>
            <a:r>
              <a:rPr lang="en-US"/>
              <a:t>And how to improve</a:t>
            </a:r>
          </a:p>
          <a:p>
            <a:endParaRPr lang="en-US"/>
          </a:p>
          <a:p>
            <a:r>
              <a:rPr lang="en-US"/>
              <a:t>All of this is done in real time, creating an experience that feels responsive and helpful, like training with a coach — but using only your phone.</a:t>
            </a:r>
          </a:p>
          <a:p>
            <a:endParaRPr lang="en-US"/>
          </a:p>
          <a:p>
            <a:r>
              <a:rPr lang="en-US"/>
              <a:t>Next, we’ll zoom into the first major step in this pipeline: pose estimation.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analyze how a user is moving, we first need to know where their joints are — frame by frame. For this, we use MediaPipe Pose, a lightweight yet powerful pose estimation tool developed by Google.</a:t>
            </a:r>
          </a:p>
          <a:p>
            <a:endParaRPr lang="en-US"/>
          </a:p>
          <a:p>
            <a:r>
              <a:rPr lang="en-US"/>
              <a:t>MediaPipe works in two stages:</a:t>
            </a:r>
          </a:p>
          <a:p>
            <a:endParaRPr lang="en-US"/>
          </a:p>
          <a:p>
            <a:r>
              <a:rPr lang="en-US"/>
              <a:t>A detector finds the full-body region of interest from the video frame.</a:t>
            </a:r>
          </a:p>
          <a:p>
            <a:endParaRPr lang="en-US"/>
          </a:p>
          <a:p>
            <a:r>
              <a:rPr lang="en-US"/>
              <a:t>Then, a regression-based CNN (Convolutional Neural Network) is applied to estimate the exact (x, y) coordinates of 33 joints, such as the shoulders, elbows, hips, knees, and ankles.</a:t>
            </a:r>
          </a:p>
          <a:p>
            <a:endParaRPr lang="en-US"/>
          </a:p>
          <a:p>
            <a:r>
              <a:rPr lang="en-US"/>
              <a:t>This method is different from some other frameworks that rely on heatmaps. MediaPipe directly predicts joint positions, making it faster and more efficient — which is crucial for real-time use.</a:t>
            </a:r>
          </a:p>
          <a:p>
            <a:endParaRPr lang="en-US"/>
          </a:p>
          <a:p>
            <a:r>
              <a:rPr lang="en-US"/>
              <a:t>Each joint also comes with a visibility score, which tells us how confident the model is in that point — helpful for ignoring noisy or occluded detections.</a:t>
            </a:r>
          </a:p>
          <a:p>
            <a:endParaRPr lang="en-US"/>
          </a:p>
          <a:p>
            <a:r>
              <a:rPr lang="en-US"/>
              <a:t>What makes MediaPipe ideal for BodyTrack is not just its speed, but its stability over time. It includes built-in smoothing filters, which reduce flicker and keep the skeleton stable even during fast movement.</a:t>
            </a:r>
          </a:p>
          <a:p>
            <a:endParaRPr lang="en-US"/>
          </a:p>
          <a:p>
            <a:r>
              <a:rPr lang="en-US"/>
              <a:t>We’ve integrated MediaPipe into our Python backend, which means the processing is handled on the server — allowing the mobile app to stay lightweight. It even supports approximate 3D estimation, using only a standard camera.</a:t>
            </a:r>
          </a:p>
          <a:p>
            <a:endParaRPr lang="en-US"/>
          </a:p>
          <a:p>
            <a:r>
              <a:rPr lang="en-US"/>
              <a:t>The output of MediaPipe is what feeds directly into our biomechanical analysis engine, which takes those coordinates and calculates joint angles, identifies movement phases, and checks for postural errors.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Once we know where the joints are, we move on to the biomechanical analysis — this is where we evaluate how well the user is actually performing the exercise.</a:t>
            </a:r>
          </a:p>
          <a:p>
            <a:endParaRPr lang="en-US"/>
          </a:p>
          <a:p>
            <a:r>
              <a:rPr lang="en-US"/>
              <a:t>First, we calculate joint angles from the detected landmarks.</a:t>
            </a:r>
          </a:p>
          <a:p>
            <a:r>
              <a:rPr lang="en-US"/>
              <a:t>This is done using vector math — specifically, we measure the angle between vectors that connect joints. For example:</a:t>
            </a:r>
          </a:p>
          <a:p>
            <a:endParaRPr lang="en-US"/>
          </a:p>
          <a:p>
            <a:r>
              <a:rPr lang="en-US"/>
              <a:t>To calculate the knee angle, we use the points for hip, knee, and ankle</a:t>
            </a:r>
          </a:p>
          <a:p>
            <a:endParaRPr lang="en-US"/>
          </a:p>
          <a:p>
            <a:r>
              <a:rPr lang="en-US"/>
              <a:t>For the back angle, we use shoulder, hip, and vertical alignment</a:t>
            </a:r>
          </a:p>
          <a:p>
            <a:endParaRPr lang="en-US"/>
          </a:p>
          <a:p>
            <a:r>
              <a:rPr lang="en-US"/>
              <a:t>All of these calculations are done in Python using NumPy, which gives us fast and accurate results per frame.</a:t>
            </a:r>
          </a:p>
          <a:p>
            <a:endParaRPr lang="en-US"/>
          </a:p>
          <a:p>
            <a:r>
              <a:rPr lang="en-US"/>
              <a:t>Next, we use these angles to detect movement phases. For example, in a squat:</a:t>
            </a:r>
          </a:p>
          <a:p>
            <a:endParaRPr lang="en-US"/>
          </a:p>
          <a:p>
            <a:r>
              <a:rPr lang="en-US"/>
              <a:t>If the knee angle is decreasing, the user is going down</a:t>
            </a:r>
          </a:p>
          <a:p>
            <a:endParaRPr lang="en-US"/>
          </a:p>
          <a:p>
            <a:r>
              <a:rPr lang="en-US"/>
              <a:t>If it’s at the lowest point, that’s the bottom phase</a:t>
            </a:r>
          </a:p>
          <a:p>
            <a:endParaRPr lang="en-US"/>
          </a:p>
          <a:p>
            <a:r>
              <a:rPr lang="en-US"/>
              <a:t>If it’s increasing, they’re coming back up</a:t>
            </a:r>
          </a:p>
          <a:p>
            <a:endParaRPr lang="en-US"/>
          </a:p>
          <a:p>
            <a:r>
              <a:rPr lang="en-US"/>
              <a:t>But how do we know if they’re doing it correctly?</a:t>
            </a:r>
          </a:p>
          <a:p>
            <a:endParaRPr lang="en-US"/>
          </a:p>
          <a:p>
            <a:r>
              <a:rPr lang="en-US"/>
              <a:t>We built biomechanical reference models for each exercise, based on academic sources and professional coaching guidelines.</a:t>
            </a:r>
          </a:p>
          <a:p>
            <a:r>
              <a:rPr lang="en-US"/>
              <a:t>These models define the expected range of joint angles during correct form.</a:t>
            </a:r>
          </a:p>
          <a:p>
            <a:endParaRPr lang="en-US"/>
          </a:p>
          <a:p>
            <a:r>
              <a:rPr lang="en-US"/>
              <a:t>For example, in a squat:</a:t>
            </a:r>
          </a:p>
          <a:p>
            <a:endParaRPr lang="en-US"/>
          </a:p>
          <a:p>
            <a:r>
              <a:rPr lang="en-US"/>
              <a:t>Knee flexion must reach at least 100°</a:t>
            </a:r>
          </a:p>
          <a:p>
            <a:endParaRPr lang="en-US"/>
          </a:p>
          <a:p>
            <a:r>
              <a:rPr lang="en-US"/>
              <a:t>The back should not tilt more than 45°</a:t>
            </a:r>
          </a:p>
          <a:p>
            <a:endParaRPr lang="en-US"/>
          </a:p>
          <a:p>
            <a:r>
              <a:rPr lang="en-US"/>
              <a:t>The left and right knees should bend symmetrically (within 10°)</a:t>
            </a:r>
          </a:p>
          <a:p>
            <a:endParaRPr lang="en-US"/>
          </a:p>
          <a:p>
            <a:r>
              <a:rPr lang="en-US"/>
              <a:t>We also built in tolerance thresholds — because every person moves a bit differently. Our rules are not rigid, but flexible within healthy biomechanical ranges.</a:t>
            </a:r>
          </a:p>
          <a:p>
            <a:endParaRPr lang="en-US"/>
          </a:p>
          <a:p>
            <a:r>
              <a:rPr lang="en-US"/>
              <a:t>This entire analysis runs frame by frame, in real time, so we can detect posture faults as they happen.</a:t>
            </a:r>
          </a:p>
          <a:p>
            <a:endParaRPr lang="en-US"/>
          </a:p>
          <a:p>
            <a:r>
              <a:rPr lang="en-US"/>
              <a:t>In the next slide, we’ll explain how these angle checks turn into instant feedback for the user.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6814" y="-403607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3513169" y="833962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762626" y="3015552"/>
            <a:ext cx="16496674" cy="294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Real-Time Posture Evaluation Using Biomechanics &amp; 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6047" y="1397488"/>
            <a:ext cx="9506012" cy="142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11062" b="1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BodyTrack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18488" y="1028700"/>
            <a:ext cx="2040298" cy="1469210"/>
            <a:chOff x="0" y="0"/>
            <a:chExt cx="2720398" cy="19589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398" cy="1261584"/>
            </a:xfrm>
            <a:custGeom>
              <a:avLst/>
              <a:gdLst/>
              <a:ahLst/>
              <a:cxnLst/>
              <a:rect l="l" t="t" r="r" b="b"/>
              <a:pathLst>
                <a:path w="2720398" h="1261584">
                  <a:moveTo>
                    <a:pt x="0" y="0"/>
                  </a:moveTo>
                  <a:lnTo>
                    <a:pt x="2720398" y="0"/>
                  </a:lnTo>
                  <a:lnTo>
                    <a:pt x="2720398" y="1261584"/>
                  </a:lnTo>
                  <a:lnTo>
                    <a:pt x="0" y="1261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972116" y="164753"/>
              <a:ext cx="863456" cy="1794195"/>
            </a:xfrm>
            <a:custGeom>
              <a:avLst/>
              <a:gdLst/>
              <a:ahLst/>
              <a:cxnLst/>
              <a:rect l="l" t="t" r="r" b="b"/>
              <a:pathLst>
                <a:path w="863456" h="1794195">
                  <a:moveTo>
                    <a:pt x="0" y="0"/>
                  </a:moveTo>
                  <a:lnTo>
                    <a:pt x="863456" y="0"/>
                  </a:lnTo>
                  <a:lnTo>
                    <a:pt x="863456" y="1794194"/>
                  </a:lnTo>
                  <a:lnTo>
                    <a:pt x="0" y="1794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42709" y="630792"/>
              <a:ext cx="426469" cy="158860"/>
            </a:xfrm>
            <a:custGeom>
              <a:avLst/>
              <a:gdLst/>
              <a:ahLst/>
              <a:cxnLst/>
              <a:rect l="l" t="t" r="r" b="b"/>
              <a:pathLst>
                <a:path w="426469" h="158860">
                  <a:moveTo>
                    <a:pt x="0" y="0"/>
                  </a:moveTo>
                  <a:lnTo>
                    <a:pt x="426469" y="0"/>
                  </a:lnTo>
                  <a:lnTo>
                    <a:pt x="426469" y="158860"/>
                  </a:lnTo>
                  <a:lnTo>
                    <a:pt x="0" y="158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98180" y="6105362"/>
            <a:ext cx="13946722" cy="259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3"/>
              </a:lnSpc>
            </a:pP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Final Project ID: </a:t>
            </a:r>
            <a:r>
              <a:rPr lang="en-US" sz="3199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25-2-D-4</a:t>
            </a:r>
          </a:p>
          <a:p>
            <a:pPr marL="0" lvl="0" indent="0" algn="l">
              <a:lnSpc>
                <a:spcPts val="5183"/>
              </a:lnSpc>
            </a:pP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by: </a:t>
            </a:r>
            <a:r>
              <a:rPr lang="en-US" sz="3199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Elad Krauz &amp; Uri Ziv</a:t>
            </a:r>
          </a:p>
          <a:p>
            <a:pPr marL="0" lvl="0" indent="0" algn="l">
              <a:lnSpc>
                <a:spcPts val="5183"/>
              </a:lnSpc>
            </a:pP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Supervisors: </a:t>
            </a:r>
            <a:r>
              <a:rPr lang="en-US" sz="3199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Elena Kramer and Dr. Dan Lamberg</a:t>
            </a:r>
          </a:p>
          <a:p>
            <a:pPr marL="0" lvl="0" indent="0" algn="l">
              <a:lnSpc>
                <a:spcPts val="5183"/>
              </a:lnSpc>
            </a:pP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Department of Software Engineering, Braude College of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87759" y="-385005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44472" flipV="1">
            <a:off x="-655069" y="-560913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-980011" y="951238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625375" y="2956953"/>
            <a:ext cx="3037249" cy="6301347"/>
            <a:chOff x="0" y="0"/>
            <a:chExt cx="9182100" cy="19050000"/>
          </a:xfrm>
        </p:grpSpPr>
        <p:sp>
          <p:nvSpPr>
            <p:cNvPr id="8" name="Freeform 8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4"/>
              <a:stretch>
                <a:fillRect l="-32975" r="-33139" b="-15697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5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2283" y="3285153"/>
            <a:ext cx="7096649" cy="2443999"/>
            <a:chOff x="0" y="0"/>
            <a:chExt cx="2151088" cy="7408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1088" cy="740809"/>
            </a:xfrm>
            <a:custGeom>
              <a:avLst/>
              <a:gdLst/>
              <a:ahLst/>
              <a:cxnLst/>
              <a:rect l="l" t="t" r="r" b="b"/>
              <a:pathLst>
                <a:path w="2151088" h="740809">
                  <a:moveTo>
                    <a:pt x="207167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61390"/>
                  </a:lnTo>
                  <a:cubicBezTo>
                    <a:pt x="43699" y="661390"/>
                    <a:pt x="79418" y="696729"/>
                    <a:pt x="79418" y="740809"/>
                  </a:cubicBezTo>
                  <a:lnTo>
                    <a:pt x="2071670" y="740809"/>
                  </a:lnTo>
                  <a:cubicBezTo>
                    <a:pt x="2071670" y="697109"/>
                    <a:pt x="2107009" y="661390"/>
                    <a:pt x="2151088" y="661390"/>
                  </a:cubicBezTo>
                  <a:lnTo>
                    <a:pt x="2151088" y="79418"/>
                  </a:lnTo>
                  <a:cubicBezTo>
                    <a:pt x="2107389" y="79418"/>
                    <a:pt x="2071670" y="44079"/>
                    <a:pt x="207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8100" y="-19050"/>
              <a:ext cx="2074888" cy="72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Each exercise includes a set of error conditions (e.g., insufficient depth, asymmetry, unstable movement)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26890" y="352425"/>
            <a:ext cx="14234220" cy="146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Detecting Posture Errors and Giving Real-Time Feedback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2498" y="1985403"/>
            <a:ext cx="173830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After analyzing joint angles and movement phases, BodyTrack uses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defined biomechanical rules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detect mistakes.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19176" y="6107626"/>
            <a:ext cx="7096649" cy="2443999"/>
            <a:chOff x="0" y="0"/>
            <a:chExt cx="2151088" cy="7408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51088" cy="740809"/>
            </a:xfrm>
            <a:custGeom>
              <a:avLst/>
              <a:gdLst/>
              <a:ahLst/>
              <a:cxnLst/>
              <a:rect l="l" t="t" r="r" b="b"/>
              <a:pathLst>
                <a:path w="2151088" h="740809">
                  <a:moveTo>
                    <a:pt x="207167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61390"/>
                  </a:lnTo>
                  <a:cubicBezTo>
                    <a:pt x="43699" y="661390"/>
                    <a:pt x="79418" y="696729"/>
                    <a:pt x="79418" y="740809"/>
                  </a:cubicBezTo>
                  <a:lnTo>
                    <a:pt x="2071670" y="740809"/>
                  </a:lnTo>
                  <a:cubicBezTo>
                    <a:pt x="2071670" y="697109"/>
                    <a:pt x="2107009" y="661390"/>
                    <a:pt x="2151088" y="661390"/>
                  </a:cubicBezTo>
                  <a:lnTo>
                    <a:pt x="2151088" y="79418"/>
                  </a:lnTo>
                  <a:cubicBezTo>
                    <a:pt x="2107389" y="79418"/>
                    <a:pt x="2071670" y="44079"/>
                    <a:pt x="207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8100" y="-19050"/>
              <a:ext cx="2074888" cy="72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</a:t>
              </a:r>
              <a:r>
                <a:rPr lang="en-US" sz="26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hese are implemented as decision trees that compare real-time values to thresholds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872175" y="3285153"/>
            <a:ext cx="7096649" cy="2443999"/>
            <a:chOff x="0" y="0"/>
            <a:chExt cx="2151088" cy="7408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1088" cy="740809"/>
            </a:xfrm>
            <a:custGeom>
              <a:avLst/>
              <a:gdLst/>
              <a:ahLst/>
              <a:cxnLst/>
              <a:rect l="l" t="t" r="r" b="b"/>
              <a:pathLst>
                <a:path w="2151088" h="740809">
                  <a:moveTo>
                    <a:pt x="207167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61390"/>
                  </a:lnTo>
                  <a:cubicBezTo>
                    <a:pt x="43699" y="661390"/>
                    <a:pt x="79418" y="696729"/>
                    <a:pt x="79418" y="740809"/>
                  </a:cubicBezTo>
                  <a:lnTo>
                    <a:pt x="2071670" y="740809"/>
                  </a:lnTo>
                  <a:cubicBezTo>
                    <a:pt x="2071670" y="697109"/>
                    <a:pt x="2107009" y="661390"/>
                    <a:pt x="2151088" y="661390"/>
                  </a:cubicBezTo>
                  <a:lnTo>
                    <a:pt x="2151088" y="79418"/>
                  </a:lnTo>
                  <a:cubicBezTo>
                    <a:pt x="2107389" y="79418"/>
                    <a:pt x="2071670" y="44079"/>
                    <a:pt x="207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8100" y="-19050"/>
              <a:ext cx="2074888" cy="72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Errors are identified the moment they happen — frame by frame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72175" y="6107626"/>
            <a:ext cx="7096649" cy="2443999"/>
            <a:chOff x="0" y="0"/>
            <a:chExt cx="2151088" cy="7408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51088" cy="740809"/>
            </a:xfrm>
            <a:custGeom>
              <a:avLst/>
              <a:gdLst/>
              <a:ahLst/>
              <a:cxnLst/>
              <a:rect l="l" t="t" r="r" b="b"/>
              <a:pathLst>
                <a:path w="2151088" h="740809">
                  <a:moveTo>
                    <a:pt x="207167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61390"/>
                  </a:lnTo>
                  <a:cubicBezTo>
                    <a:pt x="43699" y="661390"/>
                    <a:pt x="79418" y="696729"/>
                    <a:pt x="79418" y="740809"/>
                  </a:cubicBezTo>
                  <a:lnTo>
                    <a:pt x="2071670" y="740809"/>
                  </a:lnTo>
                  <a:cubicBezTo>
                    <a:pt x="2071670" y="697109"/>
                    <a:pt x="2107009" y="661390"/>
                    <a:pt x="2151088" y="661390"/>
                  </a:cubicBezTo>
                  <a:lnTo>
                    <a:pt x="2151088" y="79418"/>
                  </a:lnTo>
                  <a:cubicBezTo>
                    <a:pt x="2107389" y="79418"/>
                    <a:pt x="2071670" y="44079"/>
                    <a:pt x="207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8100" y="-19050"/>
              <a:ext cx="2074888" cy="72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</a:t>
              </a:r>
              <a:r>
                <a:rPr lang="en-US" sz="26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he system sends audio cues, visual overlays, or both, to correct the user instantly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22283" y="9391650"/>
            <a:ext cx="1738300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Feedback is clear, timely, and designed to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guide correction during the rep</a:t>
            </a: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not after.</a:t>
            </a:r>
          </a:p>
        </p:txBody>
      </p:sp>
    </p:spTree>
  </p:cSld>
  <p:clrMapOvr>
    <a:masterClrMapping/>
  </p:clrMapOvr>
  <p:transition spd="slow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0" y="481973"/>
            <a:ext cx="18288000" cy="622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6000" b="1" spc="-89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</a:t>
            </a:r>
            <a:r>
              <a:rPr lang="en-US" sz="6000" b="1" u="none" strike="noStrike" spc="-89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ase Study: </a:t>
            </a:r>
            <a:r>
              <a:rPr lang="en-US" sz="6000" u="none" strike="noStrike" spc="-8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BodyTrack Evaluates a Squat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4519" y="1304162"/>
            <a:ext cx="172989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Let’s walk through how BodyTrack analyzes a squat — from joint tracking to feedback: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375268"/>
            <a:ext cx="18287999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All evaluations are performed frame by frame, using joint angles extracted from MediaPipe.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4518" y="2409062"/>
            <a:ext cx="10859281" cy="1590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Descent phase: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Hip and knee angles decrease smoothly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Bottom phase: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Knee flexion reaches at least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100°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Ascent phase: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Angles return to neutral (≈180°)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4519" y="4114037"/>
            <a:ext cx="172989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 Joint Angle Rules: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519" y="4666487"/>
            <a:ext cx="9792481" cy="1590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Trunk tilt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must stay under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45°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from vertical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Symmetry: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Left/right knees should be within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10°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Heel contact: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Ankle angle must not exceed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100°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518" y="6923912"/>
            <a:ext cx="10783081" cy="212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Shallow squat → “Go deeper”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Knee valgus (inward shift) → “Keep your knees aligned”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Trunk collapse → “Straighten your back”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Heel lift → “Keep your heels down”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4519" y="1856612"/>
            <a:ext cx="172989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 Phase Detection: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4519" y="6371462"/>
            <a:ext cx="172989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 Real-Time Error Detection: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501579" y="3089345"/>
            <a:ext cx="2102815" cy="5605587"/>
          </a:xfrm>
          <a:custGeom>
            <a:avLst/>
            <a:gdLst/>
            <a:ahLst/>
            <a:cxnLst/>
            <a:rect l="l" t="t" r="r" b="b"/>
            <a:pathLst>
              <a:path w="2102815" h="5605587">
                <a:moveTo>
                  <a:pt x="0" y="0"/>
                </a:moveTo>
                <a:lnTo>
                  <a:pt x="2102815" y="0"/>
                </a:lnTo>
                <a:lnTo>
                  <a:pt x="2102815" y="5605587"/>
                </a:lnTo>
                <a:lnTo>
                  <a:pt x="0" y="5605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2307" b="-13403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15874023" y="3083473"/>
            <a:ext cx="2060580" cy="5611459"/>
          </a:xfrm>
          <a:custGeom>
            <a:avLst/>
            <a:gdLst/>
            <a:ahLst/>
            <a:cxnLst/>
            <a:rect l="l" t="t" r="r" b="b"/>
            <a:pathLst>
              <a:path w="2060580" h="5611459">
                <a:moveTo>
                  <a:pt x="0" y="0"/>
                </a:moveTo>
                <a:lnTo>
                  <a:pt x="2060580" y="0"/>
                </a:lnTo>
                <a:lnTo>
                  <a:pt x="2060580" y="5611459"/>
                </a:lnTo>
                <a:lnTo>
                  <a:pt x="0" y="5611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503" b="-13285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3683538" y="3083473"/>
            <a:ext cx="2114285" cy="5611459"/>
          </a:xfrm>
          <a:custGeom>
            <a:avLst/>
            <a:gdLst/>
            <a:ahLst/>
            <a:cxnLst/>
            <a:rect l="l" t="t" r="r" b="b"/>
            <a:pathLst>
              <a:path w="2114285" h="5611459">
                <a:moveTo>
                  <a:pt x="0" y="0"/>
                </a:moveTo>
                <a:lnTo>
                  <a:pt x="2114285" y="0"/>
                </a:lnTo>
                <a:lnTo>
                  <a:pt x="2114285" y="5611459"/>
                </a:lnTo>
                <a:lnTo>
                  <a:pt x="0" y="5611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061" r="-99605" b="-13285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2171700"/>
            <a:ext cx="12641434" cy="666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</a:pP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BodyTrack was designed to feel like a </a:t>
            </a:r>
            <a:r>
              <a:rPr lang="en-US" sz="28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 coach</a:t>
            </a: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— without distractions</a:t>
            </a:r>
          </a:p>
          <a:p>
            <a:pPr marL="0" lvl="0" indent="0" algn="l">
              <a:lnSpc>
                <a:spcPts val="3920"/>
              </a:lnSpc>
            </a:pP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 complexity.</a:t>
            </a:r>
          </a:p>
          <a:p>
            <a:pPr marL="604521" lvl="1" indent="-302261" algn="l">
              <a:lnSpc>
                <a:spcPts val="6048"/>
              </a:lnSpc>
              <a:buFont typeface="Arial"/>
              <a:buChar char="•"/>
            </a:pPr>
            <a:r>
              <a:rPr lang="en-US" sz="28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Minimal setup:</a:t>
            </a: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Select exercise, position the phone, start training</a:t>
            </a:r>
          </a:p>
          <a:p>
            <a:pPr marL="604521" lvl="1" indent="-302261" algn="l">
              <a:lnSpc>
                <a:spcPts val="6048"/>
              </a:lnSpc>
              <a:buFont typeface="Arial"/>
              <a:buChar char="•"/>
            </a:pPr>
            <a:r>
              <a:rPr lang="en-US" sz="28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Live visual overlays:</a:t>
            </a: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Pose skeleton + joint highlights</a:t>
            </a:r>
          </a:p>
          <a:p>
            <a:pPr marL="604521" lvl="1" indent="-302261" algn="l">
              <a:lnSpc>
                <a:spcPts val="6048"/>
              </a:lnSpc>
              <a:buFont typeface="Arial"/>
              <a:buChar char="•"/>
            </a:pPr>
            <a:r>
              <a:rPr lang="en-US" sz="28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cues:</a:t>
            </a: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Audio alerts when posture errors are detected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Session summary:</a:t>
            </a: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After each set – rep count, detected issues, improvement tips</a:t>
            </a:r>
          </a:p>
          <a:p>
            <a:pPr algn="l">
              <a:lnSpc>
                <a:spcPts val="6048"/>
              </a:lnSpc>
            </a:pPr>
            <a:endParaRPr lang="en-US" sz="2800" u="none" strike="noStrik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>
              <a:lnSpc>
                <a:spcPts val="3976"/>
              </a:lnSpc>
            </a:pP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UI is developed in </a:t>
            </a:r>
            <a:r>
              <a:rPr lang="en-US" sz="28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Kotlin</a:t>
            </a: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using </a:t>
            </a:r>
            <a:r>
              <a:rPr lang="en-US" sz="28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Jetpack Compose</a:t>
            </a: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US" sz="28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CameraX</a:t>
            </a:r>
          </a:p>
          <a:p>
            <a:pPr marL="0" lvl="0" indent="0" algn="l">
              <a:lnSpc>
                <a:spcPts val="3976"/>
              </a:lnSpc>
            </a:pP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real-time camera integration.</a:t>
            </a:r>
          </a:p>
          <a:p>
            <a:pPr marL="0" lvl="0" indent="0" algn="l">
              <a:lnSpc>
                <a:spcPts val="6048"/>
              </a:lnSpc>
            </a:pPr>
            <a:r>
              <a:rPr lang="en-US" sz="28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Clear design = better focus, better training.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020340" y="1920709"/>
            <a:ext cx="2528750" cy="5246370"/>
            <a:chOff x="0" y="0"/>
            <a:chExt cx="9182100" cy="19050000"/>
          </a:xfrm>
        </p:grpSpPr>
        <p:sp>
          <p:nvSpPr>
            <p:cNvPr id="4" name="Freeform 4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3"/>
              <a:stretch>
                <a:fillRect l="-5222" r="-5222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4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676604" y="2270760"/>
            <a:ext cx="2528750" cy="5246370"/>
            <a:chOff x="0" y="0"/>
            <a:chExt cx="9182100" cy="19050000"/>
          </a:xfrm>
        </p:grpSpPr>
        <p:sp>
          <p:nvSpPr>
            <p:cNvPr id="7" name="Freeform 7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5"/>
              <a:stretch>
                <a:fillRect l="-5087" r="-5087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4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020340" y="7167079"/>
            <a:ext cx="2528750" cy="5246370"/>
            <a:chOff x="0" y="0"/>
            <a:chExt cx="9182100" cy="19050000"/>
          </a:xfrm>
        </p:grpSpPr>
        <p:sp>
          <p:nvSpPr>
            <p:cNvPr id="10" name="Freeform 10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6"/>
              <a:stretch>
                <a:fillRect l="-4279" r="-4279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4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676604" y="7517130"/>
            <a:ext cx="2528750" cy="5246370"/>
            <a:chOff x="0" y="0"/>
            <a:chExt cx="9182100" cy="19050000"/>
          </a:xfrm>
        </p:grpSpPr>
        <p:sp>
          <p:nvSpPr>
            <p:cNvPr id="13" name="Freeform 13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7"/>
              <a:stretch>
                <a:fillRect l="-5760" r="-5760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4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02110" y="352425"/>
            <a:ext cx="14283779" cy="146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Designed for Clarity </a:t>
            </a:r>
            <a:r>
              <a:rPr lang="en-US" sz="60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The BodyTrack User Interface</a:t>
            </a:r>
          </a:p>
        </p:txBody>
      </p:sp>
    </p:spTree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2425"/>
            <a:ext cx="1828800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From Concept to Code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Technologies and Implementation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075825"/>
            <a:ext cx="18288000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500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Mobile App - Client Side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43759" y="2694950"/>
            <a:ext cx="3024043" cy="1705153"/>
            <a:chOff x="0" y="0"/>
            <a:chExt cx="879094" cy="495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Built with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Kotlin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in Android Studio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649493" y="2694950"/>
            <a:ext cx="3024043" cy="1705153"/>
            <a:chOff x="0" y="0"/>
            <a:chExt cx="879094" cy="495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Displays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real-time alerts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from the server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46162" y="2694950"/>
            <a:ext cx="3024043" cy="1723224"/>
            <a:chOff x="0" y="0"/>
            <a:chExt cx="879094" cy="5009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9094" cy="500944"/>
            </a:xfrm>
            <a:custGeom>
              <a:avLst/>
              <a:gdLst/>
              <a:ahLst/>
              <a:cxnLst/>
              <a:rect l="l" t="t" r="r" b="b"/>
              <a:pathLst>
                <a:path w="879094" h="500944">
                  <a:moveTo>
                    <a:pt x="0" y="0"/>
                  </a:moveTo>
                  <a:lnTo>
                    <a:pt x="879094" y="0"/>
                  </a:lnTo>
                  <a:lnTo>
                    <a:pt x="879094" y="500944"/>
                  </a:lnTo>
                  <a:lnTo>
                    <a:pt x="0" y="500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879094" cy="567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Camera input via </a:t>
              </a:r>
              <a:r>
                <a:rPr lang="en-US" sz="2800" b="1" u="none" strike="noStrike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CameraX API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47827" y="2713022"/>
            <a:ext cx="3024043" cy="1705153"/>
            <a:chOff x="0" y="0"/>
            <a:chExt cx="879094" cy="4956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Feedback via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Android Text-to-Speech (TTS)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145869" y="2694950"/>
            <a:ext cx="3024043" cy="1705153"/>
            <a:chOff x="0" y="0"/>
            <a:chExt cx="879094" cy="4956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UI with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Jetpack Compose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" y="4782646"/>
            <a:ext cx="18288000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500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Cloud Server - Backend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14464" y="5420821"/>
            <a:ext cx="3024043" cy="1705153"/>
            <a:chOff x="0" y="0"/>
            <a:chExt cx="879094" cy="4956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Deve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loped using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Python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(Flask or FastAPI)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20198" y="5420821"/>
            <a:ext cx="3024043" cy="1705153"/>
            <a:chOff x="0" y="0"/>
            <a:chExt cx="879094" cy="4956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Return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 feedback in real time via JSON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616867" y="5420821"/>
            <a:ext cx="3024043" cy="1723224"/>
            <a:chOff x="0" y="0"/>
            <a:chExt cx="879094" cy="50094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9094" cy="500944"/>
            </a:xfrm>
            <a:custGeom>
              <a:avLst/>
              <a:gdLst/>
              <a:ahLst/>
              <a:cxnLst/>
              <a:rect l="l" t="t" r="r" b="b"/>
              <a:pathLst>
                <a:path w="879094" h="500944">
                  <a:moveTo>
                    <a:pt x="0" y="0"/>
                  </a:moveTo>
                  <a:lnTo>
                    <a:pt x="879094" y="0"/>
                  </a:lnTo>
                  <a:lnTo>
                    <a:pt x="879094" y="500944"/>
                  </a:lnTo>
                  <a:lnTo>
                    <a:pt x="0" y="500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879094" cy="567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Nu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mPy + vector math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for joint angle calcs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18532" y="5438893"/>
            <a:ext cx="3024043" cy="1705153"/>
            <a:chOff x="0" y="0"/>
            <a:chExt cx="879094" cy="49569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-126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Custom</a:t>
              </a:r>
              <a:r>
                <a:rPr lang="en-US" sz="2800" b="1" u="none" strike="noStrike" spc="-126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logic engine</a:t>
              </a:r>
              <a:r>
                <a:rPr lang="en-US" sz="2800" u="none" strike="noStrike" spc="-12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for posture validation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116574" y="5420821"/>
            <a:ext cx="3024043" cy="1705153"/>
            <a:chOff x="0" y="0"/>
            <a:chExt cx="879094" cy="4956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MediaPipe Pose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for joint detection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0" y="7353596"/>
            <a:ext cx="18287999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500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Architecture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408348" y="8096546"/>
            <a:ext cx="5235429" cy="1683506"/>
            <a:chOff x="0" y="0"/>
            <a:chExt cx="1521948" cy="4893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21948" cy="489398"/>
            </a:xfrm>
            <a:custGeom>
              <a:avLst/>
              <a:gdLst/>
              <a:ahLst/>
              <a:cxnLst/>
              <a:rect l="l" t="t" r="r" b="b"/>
              <a:pathLst>
                <a:path w="1521948" h="489398">
                  <a:moveTo>
                    <a:pt x="0" y="0"/>
                  </a:moveTo>
                  <a:lnTo>
                    <a:pt x="1521948" y="0"/>
                  </a:lnTo>
                  <a:lnTo>
                    <a:pt x="1521948" y="489398"/>
                  </a:lnTo>
                  <a:lnTo>
                    <a:pt x="0" y="489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1521948" cy="556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Sy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stem designed to be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modular and expandable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43759" y="8096546"/>
            <a:ext cx="5235429" cy="1705153"/>
            <a:chOff x="0" y="0"/>
            <a:chExt cx="1521948" cy="4956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21948" cy="495691"/>
            </a:xfrm>
            <a:custGeom>
              <a:avLst/>
              <a:gdLst/>
              <a:ahLst/>
              <a:cxnLst/>
              <a:rect l="l" t="t" r="r" b="b"/>
              <a:pathLst>
                <a:path w="1521948" h="495691">
                  <a:moveTo>
                    <a:pt x="0" y="0"/>
                  </a:moveTo>
                  <a:lnTo>
                    <a:pt x="1521948" y="0"/>
                  </a:lnTo>
                  <a:lnTo>
                    <a:pt x="1521948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1521948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Client-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server model: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All analysis and models run remotely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540469" y="8096546"/>
            <a:ext cx="5235429" cy="1683506"/>
            <a:chOff x="0" y="0"/>
            <a:chExt cx="1521948" cy="48939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521948" cy="489398"/>
            </a:xfrm>
            <a:custGeom>
              <a:avLst/>
              <a:gdLst/>
              <a:ahLst/>
              <a:cxnLst/>
              <a:rect l="l" t="t" r="r" b="b"/>
              <a:pathLst>
                <a:path w="1521948" h="489398">
                  <a:moveTo>
                    <a:pt x="0" y="0"/>
                  </a:moveTo>
                  <a:lnTo>
                    <a:pt x="1521948" y="0"/>
                  </a:lnTo>
                  <a:lnTo>
                    <a:pt x="1521948" y="489398"/>
                  </a:lnTo>
                  <a:lnTo>
                    <a:pt x="0" y="489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521948" cy="556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HTTPS communi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cation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for speed and security</a:t>
              </a:r>
            </a:p>
          </p:txBody>
        </p:sp>
      </p:grpSp>
    </p:spTree>
  </p:cSld>
  <p:clrMapOvr>
    <a:masterClrMapping/>
  </p:clrMapOvr>
  <p:transition spd="slow"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312952" y="-960552"/>
            <a:ext cx="7315200" cy="2208508"/>
          </a:xfrm>
          <a:custGeom>
            <a:avLst/>
            <a:gdLst/>
            <a:ahLst/>
            <a:cxnLst/>
            <a:rect l="l" t="t" r="r" b="b"/>
            <a:pathLst>
              <a:path w="7315200" h="2208508">
                <a:moveTo>
                  <a:pt x="7315200" y="0"/>
                </a:moveTo>
                <a:lnTo>
                  <a:pt x="0" y="0"/>
                </a:lnTo>
                <a:lnTo>
                  <a:pt x="0" y="2208509"/>
                </a:lnTo>
                <a:lnTo>
                  <a:pt x="7315200" y="22085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flipH="1">
            <a:off x="15519703" y="7919625"/>
            <a:ext cx="7315200" cy="2208508"/>
          </a:xfrm>
          <a:custGeom>
            <a:avLst/>
            <a:gdLst/>
            <a:ahLst/>
            <a:cxnLst/>
            <a:rect l="l" t="t" r="r" b="b"/>
            <a:pathLst>
              <a:path w="7315200" h="2208508">
                <a:moveTo>
                  <a:pt x="7315200" y="0"/>
                </a:moveTo>
                <a:lnTo>
                  <a:pt x="0" y="0"/>
                </a:lnTo>
                <a:lnTo>
                  <a:pt x="0" y="2208508"/>
                </a:lnTo>
                <a:lnTo>
                  <a:pt x="7315200" y="22085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389065" y="2429057"/>
            <a:ext cx="17522855" cy="657042"/>
            <a:chOff x="0" y="0"/>
            <a:chExt cx="5093922" cy="1910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74115" cy="151969"/>
            </a:xfrm>
            <a:custGeom>
              <a:avLst/>
              <a:gdLst/>
              <a:ahLst/>
              <a:cxnLst/>
              <a:rect l="l" t="t" r="r" b="b"/>
              <a:pathLst>
                <a:path w="5074115" h="151969">
                  <a:moveTo>
                    <a:pt x="0" y="0"/>
                  </a:moveTo>
                  <a:lnTo>
                    <a:pt x="5074115" y="0"/>
                  </a:lnTo>
                  <a:lnTo>
                    <a:pt x="5074115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807" y="39034"/>
              <a:ext cx="5074115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1)    Camera &amp; Input Handling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91309" y="3904272"/>
            <a:ext cx="15091890" cy="618996"/>
            <a:chOff x="0" y="0"/>
            <a:chExt cx="4387237" cy="1799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46709" cy="151969"/>
            </a:xfrm>
            <a:custGeom>
              <a:avLst/>
              <a:gdLst/>
              <a:ahLst/>
              <a:cxnLst/>
              <a:rect l="l" t="t" r="r" b="b"/>
              <a:pathLst>
                <a:path w="4346709" h="151969">
                  <a:moveTo>
                    <a:pt x="0" y="0"/>
                  </a:moveTo>
                  <a:lnTo>
                    <a:pt x="4346709" y="0"/>
                  </a:lnTo>
                  <a:lnTo>
                    <a:pt x="4346709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0528" y="27974"/>
              <a:ext cx="4346709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2)    Pose Estimation &amp; Joint Angles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405881" y="5375392"/>
            <a:ext cx="12577318" cy="595673"/>
            <a:chOff x="0" y="0"/>
            <a:chExt cx="3656247" cy="1731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15719" cy="151969"/>
            </a:xfrm>
            <a:custGeom>
              <a:avLst/>
              <a:gdLst/>
              <a:ahLst/>
              <a:cxnLst/>
              <a:rect l="l" t="t" r="r" b="b"/>
              <a:pathLst>
                <a:path w="3615719" h="151969">
                  <a:moveTo>
                    <a:pt x="0" y="0"/>
                  </a:moveTo>
                  <a:lnTo>
                    <a:pt x="3615719" y="0"/>
                  </a:lnTo>
                  <a:lnTo>
                    <a:pt x="3615719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528" y="21194"/>
              <a:ext cx="3615719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3)    Feedback Responsiveness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865303" y="6838095"/>
            <a:ext cx="10114178" cy="580771"/>
            <a:chOff x="0" y="0"/>
            <a:chExt cx="2940208" cy="1688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900761" cy="151969"/>
            </a:xfrm>
            <a:custGeom>
              <a:avLst/>
              <a:gdLst/>
              <a:ahLst/>
              <a:cxnLst/>
              <a:rect l="l" t="t" r="r" b="b"/>
              <a:pathLst>
                <a:path w="2900761" h="151969">
                  <a:moveTo>
                    <a:pt x="0" y="0"/>
                  </a:moveTo>
                  <a:lnTo>
                    <a:pt x="2900761" y="0"/>
                  </a:lnTo>
                  <a:lnTo>
                    <a:pt x="2900761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9447" y="16862"/>
              <a:ext cx="2900761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4)    Summary Reports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367547" y="8309215"/>
            <a:ext cx="7615652" cy="633650"/>
            <a:chOff x="0" y="0"/>
            <a:chExt cx="2213882" cy="1842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73354" cy="151969"/>
            </a:xfrm>
            <a:custGeom>
              <a:avLst/>
              <a:gdLst/>
              <a:ahLst/>
              <a:cxnLst/>
              <a:rect l="l" t="t" r="r" b="b"/>
              <a:pathLst>
                <a:path w="2173354" h="151969">
                  <a:moveTo>
                    <a:pt x="0" y="0"/>
                  </a:moveTo>
                  <a:lnTo>
                    <a:pt x="2173354" y="0"/>
                  </a:lnTo>
                  <a:lnTo>
                    <a:pt x="2173354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0528" y="32234"/>
              <a:ext cx="2173354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5)    User Experience</a:t>
              </a:r>
            </a:p>
          </p:txBody>
        </p:sp>
      </p:grpSp>
      <p:sp>
        <p:nvSpPr>
          <p:cNvPr id="34" name="Freeform 34"/>
          <p:cNvSpPr/>
          <p:nvPr/>
        </p:nvSpPr>
        <p:spPr>
          <a:xfrm rot="1539027">
            <a:off x="1192235" y="6220550"/>
            <a:ext cx="3398148" cy="3398148"/>
          </a:xfrm>
          <a:custGeom>
            <a:avLst/>
            <a:gdLst/>
            <a:ahLst/>
            <a:cxnLst/>
            <a:rect l="l" t="t" r="r" b="b"/>
            <a:pathLst>
              <a:path w="3398148" h="3398148">
                <a:moveTo>
                  <a:pt x="0" y="0"/>
                </a:moveTo>
                <a:lnTo>
                  <a:pt x="3398149" y="0"/>
                </a:lnTo>
                <a:lnTo>
                  <a:pt x="3398149" y="3398149"/>
                </a:lnTo>
                <a:lnTo>
                  <a:pt x="0" y="3398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5" name="TextBox 35"/>
          <p:cNvSpPr txBox="1"/>
          <p:nvPr/>
        </p:nvSpPr>
        <p:spPr>
          <a:xfrm>
            <a:off x="1" y="352425"/>
            <a:ext cx="18288000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 spc="-312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Planned Verification </a:t>
            </a:r>
            <a:r>
              <a:rPr lang="en-US" sz="6000" u="none" strike="noStrike" spc="-31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Accuracy &amp; Responsiveness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44215" y="1181282"/>
            <a:ext cx="1704382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structured a detailed verification plan to evaluate accuracy, timing, and usability across all components. </a:t>
            </a:r>
            <a:r>
              <a:rPr lang="en-US" sz="30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Once implementation is complete, we will test:</a:t>
            </a:r>
          </a:p>
        </p:txBody>
      </p:sp>
      <p:grpSp>
        <p:nvGrpSpPr>
          <p:cNvPr id="37" name="Group 7">
            <a:extLst>
              <a:ext uri="{FF2B5EF4-FFF2-40B4-BE49-F238E27FC236}">
                <a16:creationId xmlns:a16="http://schemas.microsoft.com/office/drawing/2014/main" id="{04B4350D-50E7-762D-69CB-73281F2461FC}"/>
              </a:ext>
            </a:extLst>
          </p:cNvPr>
          <p:cNvGrpSpPr/>
          <p:nvPr/>
        </p:nvGrpSpPr>
        <p:grpSpPr>
          <a:xfrm>
            <a:off x="389065" y="2951824"/>
            <a:ext cx="17454720" cy="891203"/>
            <a:chOff x="0" y="0"/>
            <a:chExt cx="5074115" cy="259074"/>
          </a:xfrm>
        </p:grpSpPr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A9AE5D73-0ECB-D347-2FBD-A555D49F9738}"/>
                </a:ext>
              </a:extLst>
            </p:cNvPr>
            <p:cNvSpPr/>
            <p:nvPr/>
          </p:nvSpPr>
          <p:spPr>
            <a:xfrm>
              <a:off x="0" y="0"/>
              <a:ext cx="5074115" cy="259074"/>
            </a:xfrm>
            <a:custGeom>
              <a:avLst/>
              <a:gdLst/>
              <a:ahLst/>
              <a:cxnLst/>
              <a:rect l="l" t="t" r="r" b="b"/>
              <a:pathLst>
                <a:path w="5074115" h="259074">
                  <a:moveTo>
                    <a:pt x="0" y="0"/>
                  </a:moveTo>
                  <a:lnTo>
                    <a:pt x="5074115" y="0"/>
                  </a:lnTo>
                  <a:lnTo>
                    <a:pt x="5074115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D57A0BD2-BD56-2880-19C2-808420CDF74D}"/>
                </a:ext>
              </a:extLst>
            </p:cNvPr>
            <p:cNvSpPr txBox="1"/>
            <p:nvPr/>
          </p:nvSpPr>
          <p:spPr>
            <a:xfrm>
              <a:off x="0" y="57150"/>
              <a:ext cx="5074115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Real-time frame capture using CameraX</a:t>
              </a:r>
            </a:p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Performance on mid-range Android devices</a:t>
              </a:r>
            </a:p>
          </p:txBody>
        </p:sp>
      </p:grpSp>
      <p:grpSp>
        <p:nvGrpSpPr>
          <p:cNvPr id="40" name="Group 13">
            <a:extLst>
              <a:ext uri="{FF2B5EF4-FFF2-40B4-BE49-F238E27FC236}">
                <a16:creationId xmlns:a16="http://schemas.microsoft.com/office/drawing/2014/main" id="{BABC7D02-FDF4-903B-C894-C7C35635AB7D}"/>
              </a:ext>
            </a:extLst>
          </p:cNvPr>
          <p:cNvGrpSpPr/>
          <p:nvPr/>
        </p:nvGrpSpPr>
        <p:grpSpPr>
          <a:xfrm>
            <a:off x="2891309" y="4427038"/>
            <a:ext cx="14952476" cy="891203"/>
            <a:chOff x="0" y="0"/>
            <a:chExt cx="4346709" cy="259074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85325DC0-545D-E478-B1BA-9D05397F8B39}"/>
                </a:ext>
              </a:extLst>
            </p:cNvPr>
            <p:cNvSpPr/>
            <p:nvPr/>
          </p:nvSpPr>
          <p:spPr>
            <a:xfrm>
              <a:off x="0" y="0"/>
              <a:ext cx="4346709" cy="259074"/>
            </a:xfrm>
            <a:custGeom>
              <a:avLst/>
              <a:gdLst/>
              <a:ahLst/>
              <a:cxnLst/>
              <a:rect l="l" t="t" r="r" b="b"/>
              <a:pathLst>
                <a:path w="4346709" h="259074">
                  <a:moveTo>
                    <a:pt x="0" y="0"/>
                  </a:moveTo>
                  <a:lnTo>
                    <a:pt x="4346709" y="0"/>
                  </a:lnTo>
                  <a:lnTo>
                    <a:pt x="4346709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TextBox 15">
              <a:extLst>
                <a:ext uri="{FF2B5EF4-FFF2-40B4-BE49-F238E27FC236}">
                  <a16:creationId xmlns:a16="http://schemas.microsoft.com/office/drawing/2014/main" id="{90A255F1-32CF-5C6F-E934-FEFEDD3FA68A}"/>
                </a:ext>
              </a:extLst>
            </p:cNvPr>
            <p:cNvSpPr txBox="1"/>
            <p:nvPr/>
          </p:nvSpPr>
          <p:spPr>
            <a:xfrm>
              <a:off x="0" y="57150"/>
              <a:ext cx="4346709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MediaPipe landmark accuracy</a:t>
              </a:r>
            </a:p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Angle calculations tested with known postures</a:t>
              </a:r>
            </a:p>
          </p:txBody>
        </p:sp>
      </p:grpSp>
      <p:grpSp>
        <p:nvGrpSpPr>
          <p:cNvPr id="43" name="Group 19">
            <a:extLst>
              <a:ext uri="{FF2B5EF4-FFF2-40B4-BE49-F238E27FC236}">
                <a16:creationId xmlns:a16="http://schemas.microsoft.com/office/drawing/2014/main" id="{E7AC5D3F-8436-D323-F14E-614BAE5E02BC}"/>
              </a:ext>
            </a:extLst>
          </p:cNvPr>
          <p:cNvGrpSpPr/>
          <p:nvPr/>
        </p:nvGrpSpPr>
        <p:grpSpPr>
          <a:xfrm>
            <a:off x="5405881" y="5889742"/>
            <a:ext cx="12437904" cy="891203"/>
            <a:chOff x="0" y="0"/>
            <a:chExt cx="3615719" cy="259074"/>
          </a:xfrm>
        </p:grpSpPr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7F9B427B-E869-DCF4-9E19-D9E7F4AE048A}"/>
                </a:ext>
              </a:extLst>
            </p:cNvPr>
            <p:cNvSpPr/>
            <p:nvPr/>
          </p:nvSpPr>
          <p:spPr>
            <a:xfrm>
              <a:off x="0" y="0"/>
              <a:ext cx="3615719" cy="259074"/>
            </a:xfrm>
            <a:custGeom>
              <a:avLst/>
              <a:gdLst/>
              <a:ahLst/>
              <a:cxnLst/>
              <a:rect l="l" t="t" r="r" b="b"/>
              <a:pathLst>
                <a:path w="3615719" h="259074">
                  <a:moveTo>
                    <a:pt x="0" y="0"/>
                  </a:moveTo>
                  <a:lnTo>
                    <a:pt x="3615719" y="0"/>
                  </a:lnTo>
                  <a:lnTo>
                    <a:pt x="3615719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F97F9284-5005-F949-46D1-43657A9A8496}"/>
                </a:ext>
              </a:extLst>
            </p:cNvPr>
            <p:cNvSpPr txBox="1"/>
            <p:nvPr/>
          </p:nvSpPr>
          <p:spPr>
            <a:xfrm>
              <a:off x="0" y="57150"/>
              <a:ext cx="3615719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Measure delay between motion and feedback</a:t>
              </a:r>
            </a:p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Target response time: &lt; 1 second</a:t>
              </a:r>
            </a:p>
          </p:txBody>
        </p:sp>
      </p:grpSp>
      <p:grpSp>
        <p:nvGrpSpPr>
          <p:cNvPr id="46" name="Group 25">
            <a:extLst>
              <a:ext uri="{FF2B5EF4-FFF2-40B4-BE49-F238E27FC236}">
                <a16:creationId xmlns:a16="http://schemas.microsoft.com/office/drawing/2014/main" id="{8939D388-EA19-D83A-F54C-F3DCF3F2D57B}"/>
              </a:ext>
            </a:extLst>
          </p:cNvPr>
          <p:cNvGrpSpPr/>
          <p:nvPr/>
        </p:nvGrpSpPr>
        <p:grpSpPr>
          <a:xfrm>
            <a:off x="7865303" y="7360862"/>
            <a:ext cx="9978482" cy="891203"/>
            <a:chOff x="0" y="0"/>
            <a:chExt cx="2900761" cy="259074"/>
          </a:xfrm>
        </p:grpSpPr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E5C285CD-E021-40E5-A230-FB01BBC0DA53}"/>
                </a:ext>
              </a:extLst>
            </p:cNvPr>
            <p:cNvSpPr/>
            <p:nvPr/>
          </p:nvSpPr>
          <p:spPr>
            <a:xfrm>
              <a:off x="0" y="0"/>
              <a:ext cx="2900761" cy="259074"/>
            </a:xfrm>
            <a:custGeom>
              <a:avLst/>
              <a:gdLst/>
              <a:ahLst/>
              <a:cxnLst/>
              <a:rect l="l" t="t" r="r" b="b"/>
              <a:pathLst>
                <a:path w="2900761" h="259074">
                  <a:moveTo>
                    <a:pt x="0" y="0"/>
                  </a:moveTo>
                  <a:lnTo>
                    <a:pt x="2900761" y="0"/>
                  </a:lnTo>
                  <a:lnTo>
                    <a:pt x="2900761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6215043F-324A-C222-118E-2C09FC1EB184}"/>
                </a:ext>
              </a:extLst>
            </p:cNvPr>
            <p:cNvSpPr txBox="1"/>
            <p:nvPr/>
          </p:nvSpPr>
          <p:spPr>
            <a:xfrm>
              <a:off x="0" y="57150"/>
              <a:ext cx="2900761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 spc="-2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Accuracy of rep counting and error classification</a:t>
              </a:r>
            </a:p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Compare against expert evaluations</a:t>
              </a:r>
            </a:p>
          </p:txBody>
        </p:sp>
      </p:grpSp>
      <p:grpSp>
        <p:nvGrpSpPr>
          <p:cNvPr id="49" name="Group 31">
            <a:extLst>
              <a:ext uri="{FF2B5EF4-FFF2-40B4-BE49-F238E27FC236}">
                <a16:creationId xmlns:a16="http://schemas.microsoft.com/office/drawing/2014/main" id="{51385F91-1043-E3B7-5061-1A4FEF7E4C4A}"/>
              </a:ext>
            </a:extLst>
          </p:cNvPr>
          <p:cNvGrpSpPr/>
          <p:nvPr/>
        </p:nvGrpSpPr>
        <p:grpSpPr>
          <a:xfrm>
            <a:off x="10367547" y="8823565"/>
            <a:ext cx="7476238" cy="891203"/>
            <a:chOff x="0" y="0"/>
            <a:chExt cx="2173354" cy="259074"/>
          </a:xfrm>
        </p:grpSpPr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CB4C48E-40C5-10CD-4F54-D58560FE49BC}"/>
                </a:ext>
              </a:extLst>
            </p:cNvPr>
            <p:cNvSpPr/>
            <p:nvPr/>
          </p:nvSpPr>
          <p:spPr>
            <a:xfrm>
              <a:off x="0" y="0"/>
              <a:ext cx="2173354" cy="259074"/>
            </a:xfrm>
            <a:custGeom>
              <a:avLst/>
              <a:gdLst/>
              <a:ahLst/>
              <a:cxnLst/>
              <a:rect l="l" t="t" r="r" b="b"/>
              <a:pathLst>
                <a:path w="2173354" h="259074">
                  <a:moveTo>
                    <a:pt x="0" y="0"/>
                  </a:moveTo>
                  <a:lnTo>
                    <a:pt x="2173354" y="0"/>
                  </a:lnTo>
                  <a:lnTo>
                    <a:pt x="2173354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" name="TextBox 33">
              <a:extLst>
                <a:ext uri="{FF2B5EF4-FFF2-40B4-BE49-F238E27FC236}">
                  <a16:creationId xmlns:a16="http://schemas.microsoft.com/office/drawing/2014/main" id="{D2DF8439-D5E5-22E8-0EB4-CD04D5F586B4}"/>
                </a:ext>
              </a:extLst>
            </p:cNvPr>
            <p:cNvSpPr txBox="1"/>
            <p:nvPr/>
          </p:nvSpPr>
          <p:spPr>
            <a:xfrm>
              <a:off x="0" y="57150"/>
              <a:ext cx="2173354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Test under different lighting and positioning</a:t>
              </a:r>
            </a:p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Handle poor visibility, signal loss, and app flow</a:t>
              </a:r>
            </a:p>
          </p:txBody>
        </p:sp>
      </p:grpSp>
    </p:spTree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1039" y="1474245"/>
            <a:ext cx="8004990" cy="812517"/>
            <a:chOff x="0" y="0"/>
            <a:chExt cx="2327063" cy="236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7063" cy="188509"/>
            </a:xfrm>
            <a:custGeom>
              <a:avLst/>
              <a:gdLst/>
              <a:ahLst/>
              <a:cxnLst/>
              <a:rect l="l" t="t" r="r" b="b"/>
              <a:pathLst>
                <a:path w="2327063" h="188509">
                  <a:moveTo>
                    <a:pt x="0" y="0"/>
                  </a:moveTo>
                  <a:lnTo>
                    <a:pt x="2327063" y="0"/>
                  </a:lnTo>
                  <a:lnTo>
                    <a:pt x="2327063" y="188509"/>
                  </a:lnTo>
                  <a:lnTo>
                    <a:pt x="0" y="18850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91"/>
              <a:ext cx="2327063" cy="1885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500"/>
                </a:lnSpc>
              </a:pPr>
              <a:r>
                <a:rPr lang="en-US" sz="3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Advantages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64853" y="1474245"/>
            <a:ext cx="8004990" cy="812517"/>
            <a:chOff x="0" y="0"/>
            <a:chExt cx="2327063" cy="236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27063" cy="188509"/>
            </a:xfrm>
            <a:custGeom>
              <a:avLst/>
              <a:gdLst/>
              <a:ahLst/>
              <a:cxnLst/>
              <a:rect l="l" t="t" r="r" b="b"/>
              <a:pathLst>
                <a:path w="2327063" h="188509">
                  <a:moveTo>
                    <a:pt x="0" y="0"/>
                  </a:moveTo>
                  <a:lnTo>
                    <a:pt x="2327063" y="0"/>
                  </a:lnTo>
                  <a:lnTo>
                    <a:pt x="2327063" y="188509"/>
                  </a:lnTo>
                  <a:lnTo>
                    <a:pt x="0" y="18850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91"/>
              <a:ext cx="2327063" cy="1885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500"/>
                </a:lnSpc>
              </a:pPr>
              <a:r>
                <a:rPr lang="en-US" sz="3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Limitations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3666" y="524009"/>
            <a:ext cx="1558066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Strengths and Challenges of BodyTrack</a:t>
            </a: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F2DFDDE8-99AD-9509-AD7C-6A18DAAC5210}"/>
              </a:ext>
            </a:extLst>
          </p:cNvPr>
          <p:cNvGrpSpPr/>
          <p:nvPr/>
        </p:nvGrpSpPr>
        <p:grpSpPr>
          <a:xfrm>
            <a:off x="801039" y="2122707"/>
            <a:ext cx="8004990" cy="6132271"/>
            <a:chOff x="0" y="0"/>
            <a:chExt cx="2327063" cy="178266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4F492A7-2282-3C3D-7896-656B47E28C69}"/>
                </a:ext>
              </a:extLst>
            </p:cNvPr>
            <p:cNvSpPr/>
            <p:nvPr/>
          </p:nvSpPr>
          <p:spPr>
            <a:xfrm>
              <a:off x="0" y="0"/>
              <a:ext cx="2327063" cy="1782661"/>
            </a:xfrm>
            <a:custGeom>
              <a:avLst/>
              <a:gdLst/>
              <a:ahLst/>
              <a:cxnLst/>
              <a:rect l="l" t="t" r="r" b="b"/>
              <a:pathLst>
                <a:path w="2327063" h="1782661">
                  <a:moveTo>
                    <a:pt x="0" y="0"/>
                  </a:moveTo>
                  <a:lnTo>
                    <a:pt x="2327063" y="0"/>
                  </a:lnTo>
                  <a:lnTo>
                    <a:pt x="2327063" y="1782661"/>
                  </a:lnTo>
                  <a:lnTo>
                    <a:pt x="0" y="1782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0A89A867-29A1-C5FD-70BB-E59FE4F46986}"/>
                </a:ext>
              </a:extLst>
            </p:cNvPr>
            <p:cNvSpPr txBox="1"/>
            <p:nvPr/>
          </p:nvSpPr>
          <p:spPr>
            <a:xfrm>
              <a:off x="0" y="-57150"/>
              <a:ext cx="2327063" cy="1839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Real-time posture feedback</a:t>
              </a: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using only a smartphone – no external hardware</a:t>
              </a:r>
            </a:p>
            <a:p>
              <a:pPr algn="l">
                <a:lnSpc>
                  <a:spcPts val="1960"/>
                </a:lnSpc>
              </a:pPr>
              <a:endPara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Combines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pose estimation + biomechanics + audio coaching</a:t>
              </a:r>
            </a:p>
            <a:p>
              <a:pPr algn="l">
                <a:lnSpc>
                  <a:spcPts val="1960"/>
                </a:lnSpc>
              </a:pPr>
              <a:endParaRPr lang="en-US" sz="27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Modular and scalable: easy to add new exercises</a:t>
              </a:r>
            </a:p>
            <a:p>
              <a:pPr algn="l">
                <a:lnSpc>
                  <a:spcPts val="1960"/>
                </a:lnSpc>
              </a:pPr>
              <a:endPara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Encourages 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safe and independent training</a:t>
              </a:r>
            </a:p>
            <a:p>
              <a:pPr algn="l">
                <a:lnSpc>
                  <a:spcPts val="1960"/>
                </a:lnSpc>
              </a:pPr>
              <a:endParaRPr lang="en-US" sz="27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Lightweight, works on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mid-range Android devices</a:t>
              </a: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64DA4FC3-BC75-0067-71A8-AC5B5F2EFAF9}"/>
              </a:ext>
            </a:extLst>
          </p:cNvPr>
          <p:cNvGrpSpPr/>
          <p:nvPr/>
        </p:nvGrpSpPr>
        <p:grpSpPr>
          <a:xfrm>
            <a:off x="9464853" y="2122707"/>
            <a:ext cx="8004990" cy="6132271"/>
            <a:chOff x="0" y="0"/>
            <a:chExt cx="2327063" cy="1782661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10A003F9-D50D-8F59-9A37-7431C2C2B014}"/>
                </a:ext>
              </a:extLst>
            </p:cNvPr>
            <p:cNvSpPr/>
            <p:nvPr/>
          </p:nvSpPr>
          <p:spPr>
            <a:xfrm>
              <a:off x="0" y="0"/>
              <a:ext cx="2327063" cy="1782661"/>
            </a:xfrm>
            <a:custGeom>
              <a:avLst/>
              <a:gdLst/>
              <a:ahLst/>
              <a:cxnLst/>
              <a:rect l="l" t="t" r="r" b="b"/>
              <a:pathLst>
                <a:path w="2327063" h="1782661">
                  <a:moveTo>
                    <a:pt x="0" y="0"/>
                  </a:moveTo>
                  <a:lnTo>
                    <a:pt x="2327063" y="0"/>
                  </a:lnTo>
                  <a:lnTo>
                    <a:pt x="2327063" y="1782661"/>
                  </a:lnTo>
                  <a:lnTo>
                    <a:pt x="0" y="1782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84FC6A43-FF61-24BE-372C-212E8525788A}"/>
                </a:ext>
              </a:extLst>
            </p:cNvPr>
            <p:cNvSpPr txBox="1"/>
            <p:nvPr/>
          </p:nvSpPr>
          <p:spPr>
            <a:xfrm>
              <a:off x="0" y="-57150"/>
              <a:ext cx="2327063" cy="1839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Requires </a:t>
              </a:r>
              <a:r>
                <a:rPr lang="en-US" sz="27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full-body visibility</a:t>
              </a: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and decent lighting</a:t>
              </a:r>
            </a:p>
            <a:p>
              <a:pPr algn="l">
                <a:lnSpc>
                  <a:spcPts val="1960"/>
                </a:lnSpc>
              </a:pPr>
              <a:endPara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Real-time feedback depends on </a:t>
              </a:r>
              <a:r>
                <a:rPr lang="en-US" sz="27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internet connection</a:t>
              </a:r>
            </a:p>
            <a:p>
              <a:pPr algn="l">
                <a:lnSpc>
                  <a:spcPts val="1960"/>
                </a:lnSpc>
              </a:pPr>
              <a:endParaRPr lang="en-US" sz="27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Feedback logic currently based on </a:t>
              </a:r>
              <a:r>
                <a:rPr lang="en-US" sz="27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rule-based thresholds</a:t>
              </a:r>
            </a:p>
            <a:p>
              <a:pPr algn="l">
                <a:lnSpc>
                  <a:spcPts val="1960"/>
                </a:lnSpc>
              </a:pPr>
              <a:endParaRPr lang="en-US" sz="27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Supports only a </a:t>
              </a:r>
              <a:r>
                <a:rPr lang="en-US" sz="27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limited set of exercises</a:t>
              </a: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in the current phase</a:t>
              </a:r>
            </a:p>
            <a:p>
              <a:pPr algn="l">
                <a:lnSpc>
                  <a:spcPts val="1960"/>
                </a:lnSpc>
              </a:pPr>
              <a:endPara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Verification and model tuning are </a:t>
              </a:r>
              <a:r>
                <a:rPr lang="en-US" sz="27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still pending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714724" y="8034215"/>
            <a:ext cx="1505249" cy="1505249"/>
          </a:xfrm>
          <a:custGeom>
            <a:avLst/>
            <a:gdLst/>
            <a:ahLst/>
            <a:cxnLst/>
            <a:rect l="l" t="t" r="r" b="b"/>
            <a:pathLst>
              <a:path w="1505249" h="1505249">
                <a:moveTo>
                  <a:pt x="0" y="0"/>
                </a:moveTo>
                <a:lnTo>
                  <a:pt x="1505249" y="0"/>
                </a:lnTo>
                <a:lnTo>
                  <a:pt x="1505249" y="1505249"/>
                </a:lnTo>
                <a:lnTo>
                  <a:pt x="0" y="150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 rot="-10800000">
            <a:off x="4050910" y="8034215"/>
            <a:ext cx="1505249" cy="1505249"/>
          </a:xfrm>
          <a:custGeom>
            <a:avLst/>
            <a:gdLst/>
            <a:ahLst/>
            <a:cxnLst/>
            <a:rect l="l" t="t" r="r" b="b"/>
            <a:pathLst>
              <a:path w="1505249" h="1505249">
                <a:moveTo>
                  <a:pt x="0" y="0"/>
                </a:moveTo>
                <a:lnTo>
                  <a:pt x="1505249" y="0"/>
                </a:lnTo>
                <a:lnTo>
                  <a:pt x="1505249" y="1505249"/>
                </a:lnTo>
                <a:lnTo>
                  <a:pt x="0" y="1505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2425"/>
            <a:ext cx="18288000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spc="-263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How</a:t>
            </a:r>
            <a:r>
              <a:rPr lang="en-US" sz="6000" b="1" u="none" strike="noStrike" spc="-263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BodyTrack Can Grow </a:t>
            </a:r>
            <a:r>
              <a:rPr lang="en-US" sz="6000" u="none" strike="noStrike" spc="-26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and Why It Matters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3341" y="1331762"/>
            <a:ext cx="1684131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Real-World Impact: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341" y="1837262"/>
            <a:ext cx="16841317" cy="261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Helps users train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safely and independently</a:t>
            </a: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with confidence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Reduces risk of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injury from poor form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Supports users who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can’t afford personal coaching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Encourages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awareness of body movement</a:t>
            </a: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technique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3341" y="4781927"/>
            <a:ext cx="1684131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Future Development: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3341" y="5287427"/>
            <a:ext cx="16841317" cy="328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Add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more exercises</a:t>
            </a: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(e.g., deadlifts, lunges, overhead presses)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Integrate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adaptive feedback</a:t>
            </a: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using machine learning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Allow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offline processing </a:t>
            </a: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local pose estimation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Track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progress over time</a:t>
            </a: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(charts, reports)</a:t>
            </a:r>
          </a:p>
          <a:p>
            <a:pPr marL="604521" lvl="1" indent="-302261" algn="l">
              <a:lnSpc>
                <a:spcPts val="53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Explore use in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physical therapy</a:t>
            </a: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rehab settings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8849360"/>
            <a:ext cx="18288000" cy="617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28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BodyTrack is more than a project — it’s a foundation for smarter, safer fitness.</a:t>
            </a:r>
          </a:p>
        </p:txBody>
      </p:sp>
    </p:spTree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4725" y="4049140"/>
            <a:ext cx="19517450" cy="2188719"/>
            <a:chOff x="0" y="0"/>
            <a:chExt cx="5140398" cy="576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0398" cy="576453"/>
            </a:xfrm>
            <a:custGeom>
              <a:avLst/>
              <a:gdLst/>
              <a:ahLst/>
              <a:cxnLst/>
              <a:rect l="l" t="t" r="r" b="b"/>
              <a:pathLst>
                <a:path w="5140398" h="576453">
                  <a:moveTo>
                    <a:pt x="0" y="0"/>
                  </a:moveTo>
                  <a:lnTo>
                    <a:pt x="5140398" y="0"/>
                  </a:lnTo>
                  <a:lnTo>
                    <a:pt x="5140398" y="576453"/>
                  </a:lnTo>
                  <a:lnTo>
                    <a:pt x="0" y="576453"/>
                  </a:lnTo>
                  <a:close/>
                </a:path>
              </a:pathLst>
            </a:custGeom>
            <a:solidFill>
              <a:srgbClr val="012130">
                <a:alpha val="40000"/>
              </a:srgbClr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140398" cy="605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16132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0" y="4514850"/>
            <a:ext cx="18288000" cy="1476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120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225584" y="1286254"/>
            <a:ext cx="3836831" cy="2762887"/>
            <a:chOff x="0" y="0"/>
            <a:chExt cx="5115775" cy="3683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15775" cy="2372441"/>
            </a:xfrm>
            <a:custGeom>
              <a:avLst/>
              <a:gdLst/>
              <a:ahLst/>
              <a:cxnLst/>
              <a:rect l="l" t="t" r="r" b="b"/>
              <a:pathLst>
                <a:path w="5115775" h="2372441">
                  <a:moveTo>
                    <a:pt x="0" y="0"/>
                  </a:moveTo>
                  <a:lnTo>
                    <a:pt x="5115775" y="0"/>
                  </a:lnTo>
                  <a:lnTo>
                    <a:pt x="5115775" y="2372441"/>
                  </a:lnTo>
                  <a:lnTo>
                    <a:pt x="0" y="2372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28088" y="309821"/>
              <a:ext cx="1623751" cy="3374028"/>
            </a:xfrm>
            <a:custGeom>
              <a:avLst/>
              <a:gdLst/>
              <a:ahLst/>
              <a:cxnLst/>
              <a:rect l="l" t="t" r="r" b="b"/>
              <a:pathLst>
                <a:path w="1623751" h="3374028">
                  <a:moveTo>
                    <a:pt x="0" y="0"/>
                  </a:moveTo>
                  <a:lnTo>
                    <a:pt x="1623751" y="0"/>
                  </a:lnTo>
                  <a:lnTo>
                    <a:pt x="1623751" y="3374028"/>
                  </a:lnTo>
                  <a:lnTo>
                    <a:pt x="0" y="337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148893" y="1186220"/>
              <a:ext cx="801985" cy="298739"/>
            </a:xfrm>
            <a:custGeom>
              <a:avLst/>
              <a:gdLst/>
              <a:ahLst/>
              <a:cxnLst/>
              <a:rect l="l" t="t" r="r" b="b"/>
              <a:pathLst>
                <a:path w="801985" h="298739">
                  <a:moveTo>
                    <a:pt x="0" y="0"/>
                  </a:moveTo>
                  <a:lnTo>
                    <a:pt x="801985" y="0"/>
                  </a:lnTo>
                  <a:lnTo>
                    <a:pt x="801985" y="298740"/>
                  </a:lnTo>
                  <a:lnTo>
                    <a:pt x="0" y="298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719622" y="2473650"/>
            <a:ext cx="13053907" cy="719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Strength training is more popular than ever. But while access to equipment has grown, access to expert supervision hasn’t.</a:t>
            </a:r>
          </a:p>
          <a:p>
            <a:pPr algn="l">
              <a:lnSpc>
                <a:spcPts val="2100"/>
              </a:lnSpc>
            </a:pPr>
            <a:endParaRPr lang="en-US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Most people train alone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without knowing if their posture is right - and mistakes go unnoticed.</a:t>
            </a:r>
          </a:p>
          <a:p>
            <a:pPr algn="l">
              <a:lnSpc>
                <a:spcPts val="2100"/>
              </a:lnSpc>
            </a:pPr>
            <a:endParaRPr lang="en-US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00"/>
              </a:lnSpc>
            </a:pPr>
            <a:r>
              <a:rPr lang="en-US" sz="3000" b="1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Incorrect posture during exercises can lead to: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Muscle imbalances that affect progress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Joint stress and long-term injuries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Ineffective workouts with little improvement</a:t>
            </a:r>
          </a:p>
          <a:p>
            <a:pPr algn="l">
              <a:lnSpc>
                <a:spcPts val="2100"/>
              </a:lnSpc>
            </a:pPr>
            <a:endParaRPr lang="en-US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Current fitness apps do not offer real-time posture correction.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Most users only realize their mistakes when it’s too late - after pain or injury occurs.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380520" y="6102675"/>
            <a:ext cx="2878780" cy="3920366"/>
          </a:xfrm>
          <a:custGeom>
            <a:avLst/>
            <a:gdLst/>
            <a:ahLst/>
            <a:cxnLst/>
            <a:rect l="l" t="t" r="r" b="b"/>
            <a:pathLst>
              <a:path w="2878780" h="3920366">
                <a:moveTo>
                  <a:pt x="0" y="0"/>
                </a:moveTo>
                <a:lnTo>
                  <a:pt x="2878780" y="0"/>
                </a:lnTo>
                <a:lnTo>
                  <a:pt x="2878780" y="3920366"/>
                </a:lnTo>
                <a:lnTo>
                  <a:pt x="0" y="3920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40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4380520" y="2210680"/>
            <a:ext cx="2878780" cy="3891995"/>
          </a:xfrm>
          <a:custGeom>
            <a:avLst/>
            <a:gdLst/>
            <a:ahLst/>
            <a:cxnLst/>
            <a:rect l="l" t="t" r="r" b="b"/>
            <a:pathLst>
              <a:path w="2878780" h="3891995">
                <a:moveTo>
                  <a:pt x="0" y="0"/>
                </a:moveTo>
                <a:lnTo>
                  <a:pt x="2878780" y="0"/>
                </a:lnTo>
                <a:lnTo>
                  <a:pt x="2878780" y="3891995"/>
                </a:lnTo>
                <a:lnTo>
                  <a:pt x="0" y="3891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292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4475770" y="2305930"/>
            <a:ext cx="606991" cy="719397"/>
          </a:xfrm>
          <a:custGeom>
            <a:avLst/>
            <a:gdLst/>
            <a:ahLst/>
            <a:cxnLst/>
            <a:rect l="l" t="t" r="r" b="b"/>
            <a:pathLst>
              <a:path w="606991" h="719397">
                <a:moveTo>
                  <a:pt x="0" y="0"/>
                </a:moveTo>
                <a:lnTo>
                  <a:pt x="606991" y="0"/>
                </a:lnTo>
                <a:lnTo>
                  <a:pt x="606991" y="719397"/>
                </a:lnTo>
                <a:lnTo>
                  <a:pt x="0" y="719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4475770" y="6197925"/>
            <a:ext cx="739006" cy="649402"/>
          </a:xfrm>
          <a:custGeom>
            <a:avLst/>
            <a:gdLst/>
            <a:ahLst/>
            <a:cxnLst/>
            <a:rect l="l" t="t" r="r" b="b"/>
            <a:pathLst>
              <a:path w="739006" h="649402">
                <a:moveTo>
                  <a:pt x="0" y="0"/>
                </a:moveTo>
                <a:lnTo>
                  <a:pt x="739007" y="0"/>
                </a:lnTo>
                <a:lnTo>
                  <a:pt x="739007" y="649402"/>
                </a:lnTo>
                <a:lnTo>
                  <a:pt x="0" y="649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845815" y="517588"/>
            <a:ext cx="1459637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Problem:</a:t>
            </a:r>
            <a:r>
              <a:rPr lang="en-US" sz="6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Unsafe Training Without Supervision</a:t>
            </a:r>
          </a:p>
        </p:txBody>
      </p:sp>
    </p:spTree>
  </p:cSld>
  <p:clrMapOvr>
    <a:masterClrMapping/>
  </p:clrMapOvr>
  <p:transition spd="slow"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03269" y="6758076"/>
            <a:ext cx="2797859" cy="2797859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722026" y="4503148"/>
            <a:ext cx="2797859" cy="2797859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703269" y="2167770"/>
            <a:ext cx="2797859" cy="2797859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78959" y="2310852"/>
            <a:ext cx="12859519" cy="745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There are many fitness apps and smart devices on the market today.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None of them provide real-time posture correction using only a smartphone.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3000" b="1" u="none" strike="noStrike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Existing solutions include: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Training apps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like Nike Training Club or Freeletics – offer workouts, but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 form tracking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Devices like Mirror or Peloton Guide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– provide camera-based feedback, but are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expensive and require special hardware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Apps like Kaia Health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– focus on therapy, not full-body strength exercises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3000" u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These tools are useful, but they don’t solve the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core problem: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helping people correct form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 real time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during strength exercises, without buying new equipment.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05154" y="536748"/>
            <a:ext cx="996535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What Exists Today – and Why It’s Not Enough</a:t>
            </a:r>
          </a:p>
        </p:txBody>
      </p:sp>
    </p:spTree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67467" y="4349419"/>
            <a:ext cx="3648693" cy="4189119"/>
            <a:chOff x="0" y="0"/>
            <a:chExt cx="960973" cy="11033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0973" cy="1103307"/>
            </a:xfrm>
            <a:custGeom>
              <a:avLst/>
              <a:gdLst/>
              <a:ahLst/>
              <a:cxnLst/>
              <a:rect l="l" t="t" r="r" b="b"/>
              <a:pathLst>
                <a:path w="960973" h="1103307">
                  <a:moveTo>
                    <a:pt x="0" y="0"/>
                  </a:moveTo>
                  <a:lnTo>
                    <a:pt x="960973" y="0"/>
                  </a:lnTo>
                  <a:lnTo>
                    <a:pt x="960973" y="1103307"/>
                  </a:lnTo>
                  <a:lnTo>
                    <a:pt x="0" y="1103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960973" cy="1046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179593" y="2261507"/>
            <a:ext cx="3451751" cy="6996793"/>
            <a:chOff x="0" y="0"/>
            <a:chExt cx="9398000" cy="19050000"/>
          </a:xfrm>
        </p:grpSpPr>
        <p:sp>
          <p:nvSpPr>
            <p:cNvPr id="8" name="Freeform 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4"/>
              <a:stretch>
                <a:fillRect l="-4504" r="-450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5"/>
              <a:stretch>
                <a:fillRect l="-42" r="-42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349419"/>
            <a:ext cx="3648693" cy="4189119"/>
            <a:chOff x="0" y="0"/>
            <a:chExt cx="960973" cy="11033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0973" cy="1103307"/>
            </a:xfrm>
            <a:custGeom>
              <a:avLst/>
              <a:gdLst/>
              <a:ahLst/>
              <a:cxnLst/>
              <a:rect l="l" t="t" r="r" b="b"/>
              <a:pathLst>
                <a:path w="960973" h="1103307">
                  <a:moveTo>
                    <a:pt x="0" y="0"/>
                  </a:moveTo>
                  <a:lnTo>
                    <a:pt x="960973" y="0"/>
                  </a:lnTo>
                  <a:lnTo>
                    <a:pt x="960973" y="1103307"/>
                  </a:lnTo>
                  <a:lnTo>
                    <a:pt x="0" y="1103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150"/>
              <a:ext cx="960973" cy="1046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90495" y="4349419"/>
            <a:ext cx="3648693" cy="4189119"/>
            <a:chOff x="0" y="0"/>
            <a:chExt cx="960973" cy="11033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0973" cy="1103307"/>
            </a:xfrm>
            <a:custGeom>
              <a:avLst/>
              <a:gdLst/>
              <a:ahLst/>
              <a:cxnLst/>
              <a:rect l="l" t="t" r="r" b="b"/>
              <a:pathLst>
                <a:path w="960973" h="1103307">
                  <a:moveTo>
                    <a:pt x="0" y="0"/>
                  </a:moveTo>
                  <a:lnTo>
                    <a:pt x="960973" y="0"/>
                  </a:lnTo>
                  <a:lnTo>
                    <a:pt x="960973" y="1103307"/>
                  </a:lnTo>
                  <a:lnTo>
                    <a:pt x="0" y="1103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960973" cy="1046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2395" y="421998"/>
            <a:ext cx="1628321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Our Goal:</a:t>
            </a:r>
          </a:p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Posture Correction for Everyone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6668" y="2134778"/>
            <a:ext cx="1322820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BodyTrack 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 an Android-based app that helps users improve their exercise technique — safely, effectively, and independently.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668" y="8841868"/>
            <a:ext cx="1313949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aim to reduce injuries, improve performance, and help users train confidently — just like having a personal coach in your pocket.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69274" y="3576827"/>
            <a:ext cx="22429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sng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Our mission: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96067" y="5034111"/>
            <a:ext cx="3191493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Make smart coaching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accessible to anyone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anywhere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9534" y="5300811"/>
            <a:ext cx="3227025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Deliver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feedback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on posture and joint alignment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3759" y="5034111"/>
            <a:ext cx="326216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only the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smartphone’s camera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— no external hardware needed</a:t>
            </a:r>
          </a:p>
        </p:txBody>
      </p:sp>
    </p:spTree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06600" y="2324100"/>
            <a:ext cx="2935105" cy="293510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19050"/>
                  </a:moveTo>
                  <a:cubicBezTo>
                    <a:pt x="4150360" y="19050"/>
                    <a:pt x="4480560" y="85090"/>
                    <a:pt x="4791710" y="217170"/>
                  </a:cubicBezTo>
                  <a:cubicBezTo>
                    <a:pt x="5091430" y="344170"/>
                    <a:pt x="5361940" y="525780"/>
                    <a:pt x="5593080" y="756920"/>
                  </a:cubicBezTo>
                  <a:cubicBezTo>
                    <a:pt x="5824220" y="988060"/>
                    <a:pt x="6005830" y="1258570"/>
                    <a:pt x="6132830" y="1558290"/>
                  </a:cubicBezTo>
                  <a:cubicBezTo>
                    <a:pt x="6263640" y="1869440"/>
                    <a:pt x="6330950" y="2199640"/>
                    <a:pt x="6330950" y="2540000"/>
                  </a:cubicBezTo>
                  <a:lnTo>
                    <a:pt x="6330950" y="3810000"/>
                  </a:lnTo>
                  <a:cubicBezTo>
                    <a:pt x="6330950" y="4150360"/>
                    <a:pt x="6264910" y="4480560"/>
                    <a:pt x="6132830" y="4791710"/>
                  </a:cubicBezTo>
                  <a:cubicBezTo>
                    <a:pt x="6005830" y="5091430"/>
                    <a:pt x="5824220" y="5361940"/>
                    <a:pt x="5593080" y="5593080"/>
                  </a:cubicBezTo>
                  <a:cubicBezTo>
                    <a:pt x="5361940" y="5824220"/>
                    <a:pt x="5091430" y="6005830"/>
                    <a:pt x="4791710" y="6132830"/>
                  </a:cubicBezTo>
                  <a:cubicBezTo>
                    <a:pt x="4480560" y="6263640"/>
                    <a:pt x="4150360" y="6330950"/>
                    <a:pt x="3810000" y="6330950"/>
                  </a:cubicBezTo>
                  <a:lnTo>
                    <a:pt x="2540000" y="6330950"/>
                  </a:lnTo>
                  <a:cubicBezTo>
                    <a:pt x="2199640" y="6330950"/>
                    <a:pt x="1869440" y="6264910"/>
                    <a:pt x="1558290" y="6132830"/>
                  </a:cubicBezTo>
                  <a:cubicBezTo>
                    <a:pt x="1258570" y="6005830"/>
                    <a:pt x="988060" y="5824220"/>
                    <a:pt x="756920" y="5593080"/>
                  </a:cubicBezTo>
                  <a:cubicBezTo>
                    <a:pt x="525780" y="5361940"/>
                    <a:pt x="344170" y="5091430"/>
                    <a:pt x="217170" y="4791710"/>
                  </a:cubicBezTo>
                  <a:cubicBezTo>
                    <a:pt x="85090" y="4480560"/>
                    <a:pt x="19050" y="4150360"/>
                    <a:pt x="19050" y="3810000"/>
                  </a:cubicBezTo>
                  <a:lnTo>
                    <a:pt x="19050" y="2540000"/>
                  </a:lnTo>
                  <a:cubicBezTo>
                    <a:pt x="19050" y="2199640"/>
                    <a:pt x="85090" y="1869440"/>
                    <a:pt x="217170" y="1558290"/>
                  </a:cubicBezTo>
                  <a:cubicBezTo>
                    <a:pt x="344170" y="1258570"/>
                    <a:pt x="525780" y="988060"/>
                    <a:pt x="756920" y="756920"/>
                  </a:cubicBezTo>
                  <a:cubicBezTo>
                    <a:pt x="988060" y="525780"/>
                    <a:pt x="1258570" y="344170"/>
                    <a:pt x="1558290" y="217170"/>
                  </a:cubicBezTo>
                  <a:cubicBezTo>
                    <a:pt x="1869440" y="85090"/>
                    <a:pt x="2199640" y="19050"/>
                    <a:pt x="2540000" y="19050"/>
                  </a:cubicBezTo>
                  <a:lnTo>
                    <a:pt x="3810000" y="19050"/>
                  </a:lnTo>
                  <a:moveTo>
                    <a:pt x="3810000" y="0"/>
                  </a:moveTo>
                  <a:lnTo>
                    <a:pt x="2540000" y="0"/>
                  </a:lnTo>
                  <a:cubicBezTo>
                    <a:pt x="1136650" y="0"/>
                    <a:pt x="0" y="1136650"/>
                    <a:pt x="0" y="2540000"/>
                  </a:cubicBezTo>
                  <a:lnTo>
                    <a:pt x="0" y="3810000"/>
                  </a:lnTo>
                  <a:cubicBezTo>
                    <a:pt x="0" y="5213350"/>
                    <a:pt x="1136650" y="6350000"/>
                    <a:pt x="2540000" y="6350000"/>
                  </a:cubicBezTo>
                  <a:lnTo>
                    <a:pt x="3810000" y="6350000"/>
                  </a:lnTo>
                  <a:cubicBezTo>
                    <a:pt x="5213350" y="6350000"/>
                    <a:pt x="6350000" y="5213350"/>
                    <a:pt x="6350000" y="3810000"/>
                  </a:cubicBezTo>
                  <a:lnTo>
                    <a:pt x="6350000" y="2540000"/>
                  </a:lnTo>
                  <a:cubicBezTo>
                    <a:pt x="6350000" y="1136650"/>
                    <a:pt x="5213350" y="0"/>
                    <a:pt x="3810000" y="0"/>
                  </a:cubicBezTo>
                  <a:lnTo>
                    <a:pt x="381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578" y="1531677"/>
            <a:ext cx="1456990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BodyTrack is a real-time posture analysis system built as a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mobile–cloud solution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sng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Here’s what it does: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9304" y="2643309"/>
            <a:ext cx="9494896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</a:pP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Captures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live video from the phone’s camera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9304" y="3531947"/>
            <a:ext cx="10180696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Sends frames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a remote server for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9304" y="4417772"/>
            <a:ext cx="11476096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Server runs 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pose estimation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biomechanical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9304" y="5276204"/>
            <a:ext cx="15362296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an error is found, the app gives 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instant feedback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— visually and through audio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9304" y="6133454"/>
            <a:ext cx="1117944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 the end, a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summary report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helps the user improve over time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6439" y="7870762"/>
            <a:ext cx="1149688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app acts as a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virtual personal coach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guiding the user during strength exercises like squats, curls, and shoulder raises.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773977" y="6457304"/>
            <a:ext cx="5186028" cy="3710217"/>
            <a:chOff x="0" y="0"/>
            <a:chExt cx="4584192" cy="32796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84192" cy="3279648"/>
            </a:xfrm>
            <a:custGeom>
              <a:avLst/>
              <a:gdLst/>
              <a:ahLst/>
              <a:cxnLst/>
              <a:rect l="l" t="t" r="r" b="b"/>
              <a:pathLst>
                <a:path w="4584192" h="3279648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5"/>
              <a:stretch>
                <a:fillRect l="-29" r="-29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3980" y="23119"/>
              <a:ext cx="4450362" cy="3189732"/>
            </a:xfrm>
            <a:custGeom>
              <a:avLst/>
              <a:gdLst/>
              <a:ahLst/>
              <a:cxnLst/>
              <a:rect l="l" t="t" r="r" b="b"/>
              <a:pathLst>
                <a:path w="4450362" h="318973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blipFill>
              <a:blip r:embed="rId6"/>
              <a:stretch>
                <a:fillRect t="-12871" b="-28937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67949" y="425960"/>
            <a:ext cx="1466552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</a:t>
            </a: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ow BodyTrack Works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</a:t>
            </a: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Concept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4578" y="2227002"/>
            <a:ext cx="31373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0114" y="3062472"/>
            <a:ext cx="358155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4263" y="3936938"/>
            <a:ext cx="35436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6003" y="4810063"/>
            <a:ext cx="36262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6439" y="5683187"/>
            <a:ext cx="35183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5</a:t>
            </a:r>
          </a:p>
        </p:txBody>
      </p:sp>
    </p:spTree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496630" y="2132293"/>
            <a:ext cx="17521171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BodyTrack is built as a </a:t>
            </a:r>
            <a:r>
              <a:rPr lang="en-US" sz="3000" b="1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modular client–server system</a:t>
            </a: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US" sz="3000" b="1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mobile app (client)</a:t>
            </a: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handles the camera, UI, and displaying feedback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US" sz="3000" b="1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server (backend)</a:t>
            </a: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handles all pose analysis and biomechanical evaluation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design keeps the app fast and responsive, while the server performs the heavy computation.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226474" y="5609462"/>
            <a:ext cx="5591992" cy="2795996"/>
            <a:chOff x="0" y="0"/>
            <a:chExt cx="6350000" cy="317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0" y="2286000"/>
                  </a:moveTo>
                  <a:lnTo>
                    <a:pt x="0" y="889000"/>
                  </a:lnTo>
                  <a:cubicBezTo>
                    <a:pt x="0" y="397510"/>
                    <a:pt x="397510" y="0"/>
                    <a:pt x="889000" y="0"/>
                  </a:cubicBezTo>
                  <a:lnTo>
                    <a:pt x="5461000" y="0"/>
                  </a:lnTo>
                  <a:cubicBezTo>
                    <a:pt x="5952490" y="0"/>
                    <a:pt x="6350000" y="397510"/>
                    <a:pt x="6350000" y="889000"/>
                  </a:cubicBezTo>
                  <a:lnTo>
                    <a:pt x="6350000" y="2286000"/>
                  </a:lnTo>
                  <a:cubicBezTo>
                    <a:pt x="6350000" y="2777490"/>
                    <a:pt x="5952490" y="3175000"/>
                    <a:pt x="5461000" y="3175000"/>
                  </a:cubicBezTo>
                  <a:lnTo>
                    <a:pt x="889000" y="3175000"/>
                  </a:lnTo>
                  <a:cubicBezTo>
                    <a:pt x="397510" y="3175000"/>
                    <a:pt x="0" y="2777490"/>
                    <a:pt x="0" y="2286000"/>
                  </a:cubicBezTo>
                  <a:close/>
                </a:path>
              </a:pathLst>
            </a:custGeom>
            <a:blipFill>
              <a:blip r:embed="rId4"/>
              <a:stretch>
                <a:fillRect t="-16625" b="-16625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78951" y="425960"/>
            <a:ext cx="1244352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Architecture:</a:t>
            </a:r>
          </a:p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Lightweight Client, Smart Server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630" y="5000625"/>
            <a:ext cx="12188014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Architecture layers: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Input Layer (Client):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captures video frames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Analysis Layer (Server):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pose detection, angle analysis, error detection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Presentation Layer (Client):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displays feedback and session summary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u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separation ensures real-time feedback and easy future updates.</a:t>
            </a:r>
          </a:p>
        </p:txBody>
      </p:sp>
    </p:spTree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2831">
            <a:off x="-183072" y="90349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438710" flipV="1">
            <a:off x="-4529841" y="-557315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371475" y="428160"/>
            <a:ext cx="175450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How Data Moves: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From Camera to Correction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41979" y="1523364"/>
            <a:ext cx="3024043" cy="3020766"/>
            <a:chOff x="0" y="0"/>
            <a:chExt cx="879094" cy="878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021173" y="1523364"/>
            <a:ext cx="3024043" cy="3020766"/>
            <a:chOff x="0" y="0"/>
            <a:chExt cx="879094" cy="878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34514" y="1523364"/>
            <a:ext cx="3024043" cy="3020766"/>
            <a:chOff x="0" y="0"/>
            <a:chExt cx="879094" cy="8781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38246" y="1523364"/>
            <a:ext cx="3024043" cy="3020766"/>
            <a:chOff x="0" y="0"/>
            <a:chExt cx="879094" cy="8781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40254" y="5586968"/>
            <a:ext cx="3024043" cy="3020766"/>
            <a:chOff x="0" y="0"/>
            <a:chExt cx="879094" cy="8781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019449" y="5586968"/>
            <a:ext cx="3024043" cy="3020766"/>
            <a:chOff x="0" y="0"/>
            <a:chExt cx="879094" cy="8781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32789" y="5586968"/>
            <a:ext cx="3024043" cy="3020766"/>
            <a:chOff x="0" y="0"/>
            <a:chExt cx="879094" cy="8781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36522" y="5586968"/>
            <a:ext cx="3024043" cy="3020766"/>
            <a:chOff x="0" y="0"/>
            <a:chExt cx="879094" cy="8781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867967" y="1868934"/>
            <a:ext cx="2768619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User starts session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selects an exercise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64234" y="1671672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cam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era captures frames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of the user during movement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62439" y="2135634"/>
            <a:ext cx="276861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rames are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sent to the cloud server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68232" y="1868934"/>
            <a:ext cx="2768619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server performs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pose estimation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detect joints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148886" y="5735276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Join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 angles and movement phases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are calculated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062226" y="5735276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sture is compared to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biomechanical reference models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73546" y="5735276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errors are found,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feedback is sent back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immediately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52377" y="5718380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 the session, a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summary report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is generated</a:t>
            </a:r>
          </a:p>
        </p:txBody>
      </p:sp>
      <p:sp>
        <p:nvSpPr>
          <p:cNvPr id="37" name="AutoShape 37"/>
          <p:cNvSpPr/>
          <p:nvPr/>
        </p:nvSpPr>
        <p:spPr>
          <a:xfrm>
            <a:off x="4953001" y="3086098"/>
            <a:ext cx="744414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he-IL"/>
          </a:p>
        </p:txBody>
      </p:sp>
      <p:sp>
        <p:nvSpPr>
          <p:cNvPr id="39" name="AutoShape 39"/>
          <p:cNvSpPr/>
          <p:nvPr/>
        </p:nvSpPr>
        <p:spPr>
          <a:xfrm>
            <a:off x="15544798" y="4686300"/>
            <a:ext cx="1" cy="7620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he-IL"/>
          </a:p>
        </p:txBody>
      </p:sp>
      <p:sp>
        <p:nvSpPr>
          <p:cNvPr id="44" name="TextBox 44"/>
          <p:cNvSpPr txBox="1"/>
          <p:nvPr/>
        </p:nvSpPr>
        <p:spPr>
          <a:xfrm>
            <a:off x="428428" y="9093509"/>
            <a:ext cx="1743114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flow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happens continuously during training — allowing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live corrections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49" name="AutoShape 37">
            <a:extLst>
              <a:ext uri="{FF2B5EF4-FFF2-40B4-BE49-F238E27FC236}">
                <a16:creationId xmlns:a16="http://schemas.microsoft.com/office/drawing/2014/main" id="{F1FC70AB-9D50-5B8E-B030-21FA87BF226A}"/>
              </a:ext>
            </a:extLst>
          </p:cNvPr>
          <p:cNvSpPr/>
          <p:nvPr/>
        </p:nvSpPr>
        <p:spPr>
          <a:xfrm>
            <a:off x="9009186" y="3086100"/>
            <a:ext cx="744414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he-IL"/>
          </a:p>
        </p:txBody>
      </p:sp>
      <p:sp>
        <p:nvSpPr>
          <p:cNvPr id="50" name="AutoShape 37">
            <a:extLst>
              <a:ext uri="{FF2B5EF4-FFF2-40B4-BE49-F238E27FC236}">
                <a16:creationId xmlns:a16="http://schemas.microsoft.com/office/drawing/2014/main" id="{ACA250F4-1CAC-2CD7-281B-0DFA408C5B75}"/>
              </a:ext>
            </a:extLst>
          </p:cNvPr>
          <p:cNvSpPr/>
          <p:nvPr/>
        </p:nvSpPr>
        <p:spPr>
          <a:xfrm>
            <a:off x="13106400" y="3086100"/>
            <a:ext cx="744414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he-IL"/>
          </a:p>
        </p:txBody>
      </p:sp>
      <p:sp>
        <p:nvSpPr>
          <p:cNvPr id="51" name="AutoShape 37">
            <a:extLst>
              <a:ext uri="{FF2B5EF4-FFF2-40B4-BE49-F238E27FC236}">
                <a16:creationId xmlns:a16="http://schemas.microsoft.com/office/drawing/2014/main" id="{DFD5207E-16BC-69C9-46A4-090E3E0F1A1C}"/>
              </a:ext>
            </a:extLst>
          </p:cNvPr>
          <p:cNvSpPr/>
          <p:nvPr/>
        </p:nvSpPr>
        <p:spPr>
          <a:xfrm>
            <a:off x="4953000" y="7124700"/>
            <a:ext cx="744414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med" len="med"/>
            <a:tailEnd type="non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52" name="AutoShape 37">
            <a:extLst>
              <a:ext uri="{FF2B5EF4-FFF2-40B4-BE49-F238E27FC236}">
                <a16:creationId xmlns:a16="http://schemas.microsoft.com/office/drawing/2014/main" id="{4B7F825C-6EEE-43E9-3ADD-D6757AA0EC68}"/>
              </a:ext>
            </a:extLst>
          </p:cNvPr>
          <p:cNvSpPr/>
          <p:nvPr/>
        </p:nvSpPr>
        <p:spPr>
          <a:xfrm>
            <a:off x="9009185" y="7124702"/>
            <a:ext cx="744414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med" len="med"/>
            <a:tailEnd type="non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53" name="AutoShape 37">
            <a:extLst>
              <a:ext uri="{FF2B5EF4-FFF2-40B4-BE49-F238E27FC236}">
                <a16:creationId xmlns:a16="http://schemas.microsoft.com/office/drawing/2014/main" id="{64575553-ACDB-8072-47E1-0AE67EBA5197}"/>
              </a:ext>
            </a:extLst>
          </p:cNvPr>
          <p:cNvSpPr/>
          <p:nvPr/>
        </p:nvSpPr>
        <p:spPr>
          <a:xfrm>
            <a:off x="13106399" y="7124702"/>
            <a:ext cx="744414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med" len="med"/>
            <a:tailEnd type="none" w="med" len="med"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591549" y="2857730"/>
            <a:ext cx="4625042" cy="6364185"/>
            <a:chOff x="0" y="0"/>
            <a:chExt cx="1854200" cy="2551430"/>
          </a:xfrm>
        </p:grpSpPr>
        <p:sp>
          <p:nvSpPr>
            <p:cNvPr id="5" name="Freeform 5"/>
            <p:cNvSpPr/>
            <p:nvPr/>
          </p:nvSpPr>
          <p:spPr>
            <a:xfrm>
              <a:off x="5080" y="41910"/>
              <a:ext cx="1849120" cy="2509520"/>
            </a:xfrm>
            <a:custGeom>
              <a:avLst/>
              <a:gdLst/>
              <a:ahLst/>
              <a:cxnLst/>
              <a:rect l="l" t="t" r="r" b="b"/>
              <a:pathLst>
                <a:path w="1849120" h="25095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9050" y="15240"/>
              <a:ext cx="1823720" cy="2526030"/>
            </a:xfrm>
            <a:custGeom>
              <a:avLst/>
              <a:gdLst/>
              <a:ahLst/>
              <a:cxnLst/>
              <a:rect l="l" t="t" r="r" b="b"/>
              <a:pathLst>
                <a:path w="1823720" h="252603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821180" cy="2509520"/>
            </a:xfrm>
            <a:custGeom>
              <a:avLst/>
              <a:gdLst/>
              <a:ahLst/>
              <a:cxnLst/>
              <a:rect l="l" t="t" r="r" b="b"/>
              <a:pathLst>
                <a:path w="1821180" h="250952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3190" y="52070"/>
              <a:ext cx="1642110" cy="2405380"/>
            </a:xfrm>
            <a:custGeom>
              <a:avLst/>
              <a:gdLst/>
              <a:ahLst/>
              <a:cxnLst/>
              <a:rect l="l" t="t" r="r" b="b"/>
              <a:pathLst>
                <a:path w="1642110" h="240538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4"/>
              <a:stretch>
                <a:fillRect t="-1233" b="-1233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8100" y="0"/>
              <a:ext cx="24130" cy="2509520"/>
            </a:xfrm>
            <a:custGeom>
              <a:avLst/>
              <a:gdLst/>
              <a:ahLst/>
              <a:cxnLst/>
              <a:rect l="l" t="t" r="r" b="b"/>
              <a:pathLst>
                <a:path w="24130" h="250952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5420" y="1338405"/>
            <a:ext cx="17441076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20"/>
              </a:lnSpc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BodyTrack uses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MediaPipe Pose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a real-time pose estimation framework developed by Google.</a:t>
            </a:r>
          </a:p>
          <a:p>
            <a:pPr marL="647700" lvl="1" indent="-323850" algn="l">
              <a:lnSpc>
                <a:spcPts val="522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Detects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33 body landmarks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(e.g., shoulders, elbows, hips, knees, ankles)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6592" y="428160"/>
            <a:ext cx="1603481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</a:t>
            </a: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ose Estimation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Powered by MediaPipe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5420" y="2695805"/>
            <a:ext cx="547843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Uses a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two-stage pipeline: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6592" y="3394940"/>
            <a:ext cx="80902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First, detects the person’s region of interest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6592" y="4094075"/>
            <a:ext cx="11464958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Then uses a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CNN-based regression model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estimate</a:t>
            </a:r>
          </a:p>
          <a:p>
            <a:pPr algn="l">
              <a:lnSpc>
                <a:spcPts val="522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joint coordinates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5420" y="5450435"/>
            <a:ext cx="1006613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Outputs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(x, y) position + visibility confidence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per joint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5420" y="6149570"/>
            <a:ext cx="1040018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Provides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smooth, stable tracking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using built-in filtering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5420" y="6848705"/>
            <a:ext cx="11678129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Runs in the </a:t>
            </a: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Python backend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enabilng efficient cloud-based processing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5420" y="9285733"/>
            <a:ext cx="1801196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pose data is the foundation for calculating angles and detecting posture errors </a:t>
            </a: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 real time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5420" y="8205065"/>
            <a:ext cx="1167812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Supports both </a:t>
            </a: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2D and approximate 3D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(Z-Axis) tracking</a:t>
            </a:r>
          </a:p>
        </p:txBody>
      </p:sp>
    </p:spTree>
  </p:cSld>
  <p:clrMapOvr>
    <a:masterClrMapping/>
  </p:clrMapOvr>
  <p:transition spd="slow"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917">
                <a:alpha val="100000"/>
              </a:srgbClr>
            </a:gs>
            <a:gs pos="50000">
              <a:srgbClr val="172792">
                <a:alpha val="100000"/>
              </a:srgbClr>
            </a:gs>
            <a:gs pos="100000">
              <a:srgbClr val="4D558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25294">
            <a:off x="-4706113" y="875424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19534" flipV="1">
            <a:off x="-3557550" y="-5130180"/>
            <a:ext cx="21645066" cy="7900449"/>
          </a:xfrm>
          <a:custGeom>
            <a:avLst/>
            <a:gdLst/>
            <a:ahLst/>
            <a:cxnLst/>
            <a:rect l="l" t="t" r="r" b="b"/>
            <a:pathLst>
              <a:path w="21645066" h="7900449">
                <a:moveTo>
                  <a:pt x="0" y="7900449"/>
                </a:moveTo>
                <a:lnTo>
                  <a:pt x="21645066" y="7900449"/>
                </a:lnTo>
                <a:lnTo>
                  <a:pt x="21645066" y="0"/>
                </a:lnTo>
                <a:lnTo>
                  <a:pt x="0" y="0"/>
                </a:lnTo>
                <a:lnTo>
                  <a:pt x="0" y="7900449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481924" y="2094483"/>
            <a:ext cx="15004628" cy="49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After pose estimation, BodyTrack performs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biomechanical analysis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evaluate form.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00024" y="3033465"/>
            <a:ext cx="4382027" cy="6942830"/>
            <a:chOff x="0" y="0"/>
            <a:chExt cx="2889504" cy="45780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9504" cy="4578095"/>
            </a:xfrm>
            <a:custGeom>
              <a:avLst/>
              <a:gdLst/>
              <a:ahLst/>
              <a:cxnLst/>
              <a:rect l="l" t="t" r="r" b="b"/>
              <a:pathLst>
                <a:path w="2889504" h="4578095">
                  <a:moveTo>
                    <a:pt x="2889504" y="4578095"/>
                  </a:moveTo>
                  <a:lnTo>
                    <a:pt x="0" y="4578095"/>
                  </a:lnTo>
                  <a:lnTo>
                    <a:pt x="0" y="0"/>
                  </a:lnTo>
                  <a:lnTo>
                    <a:pt x="2889504" y="0"/>
                  </a:lnTo>
                  <a:lnTo>
                    <a:pt x="2889504" y="4578095"/>
                  </a:lnTo>
                  <a:close/>
                </a:path>
              </a:pathLst>
            </a:custGeom>
            <a:blipFill>
              <a:blip r:embed="rId4"/>
              <a:stretch>
                <a:fillRect l="-7" r="-7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79962" y="-8339"/>
              <a:ext cx="2735990" cy="4570249"/>
            </a:xfrm>
            <a:custGeom>
              <a:avLst/>
              <a:gdLst/>
              <a:ahLst/>
              <a:cxnLst/>
              <a:rect l="l" t="t" r="r" b="b"/>
              <a:pathLst>
                <a:path w="2735990" h="4570249">
                  <a:moveTo>
                    <a:pt x="2638855" y="1402583"/>
                  </a:moveTo>
                  <a:cubicBezTo>
                    <a:pt x="2626026" y="1320605"/>
                    <a:pt x="2611418" y="1239165"/>
                    <a:pt x="2594771" y="1158481"/>
                  </a:cubicBezTo>
                  <a:cubicBezTo>
                    <a:pt x="2523406" y="812615"/>
                    <a:pt x="2350042" y="472459"/>
                    <a:pt x="2045308" y="278730"/>
                  </a:cubicBezTo>
                  <a:cubicBezTo>
                    <a:pt x="1638399" y="20045"/>
                    <a:pt x="1073359" y="0"/>
                    <a:pt x="620636" y="187617"/>
                  </a:cubicBezTo>
                  <a:cubicBezTo>
                    <a:pt x="420323" y="270631"/>
                    <a:pt x="232510" y="398418"/>
                    <a:pt x="141160" y="578658"/>
                  </a:cubicBezTo>
                  <a:cubicBezTo>
                    <a:pt x="14593" y="828384"/>
                    <a:pt x="96353" y="1121629"/>
                    <a:pt x="209790" y="1376384"/>
                  </a:cubicBezTo>
                  <a:cubicBezTo>
                    <a:pt x="323227" y="1631141"/>
                    <a:pt x="469274" y="1885687"/>
                    <a:pt x="467917" y="2160029"/>
                  </a:cubicBezTo>
                  <a:cubicBezTo>
                    <a:pt x="465540" y="2641184"/>
                    <a:pt x="12410" y="3049223"/>
                    <a:pt x="5515" y="3530343"/>
                  </a:cubicBezTo>
                  <a:cubicBezTo>
                    <a:pt x="0" y="3915344"/>
                    <a:pt x="309010" y="4275699"/>
                    <a:pt x="711055" y="4410123"/>
                  </a:cubicBezTo>
                  <a:cubicBezTo>
                    <a:pt x="1189975" y="4570249"/>
                    <a:pt x="1730869" y="4427611"/>
                    <a:pt x="2103878" y="4131080"/>
                  </a:cubicBezTo>
                  <a:cubicBezTo>
                    <a:pt x="2326815" y="3953852"/>
                    <a:pt x="2526737" y="3739892"/>
                    <a:pt x="2617515" y="3466631"/>
                  </a:cubicBezTo>
                  <a:cubicBezTo>
                    <a:pt x="2712162" y="3181727"/>
                    <a:pt x="2735990" y="2877759"/>
                    <a:pt x="2729240" y="2579187"/>
                  </a:cubicBezTo>
                  <a:cubicBezTo>
                    <a:pt x="2720357" y="2186275"/>
                    <a:pt x="2699684" y="1791267"/>
                    <a:pt x="2638855" y="1402583"/>
                  </a:cubicBezTo>
                  <a:close/>
                </a:path>
              </a:pathLst>
            </a:custGeom>
            <a:blipFill>
              <a:blip r:embed="rId5"/>
              <a:stretch>
                <a:fillRect l="-3956" r="-3956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428160"/>
            <a:ext cx="1828800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Und</a:t>
            </a:r>
            <a:r>
              <a:rPr lang="en-US" sz="6000" b="1" u="none" strike="noStrike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erstanding Movement </a:t>
            </a:r>
            <a:r>
              <a:rPr lang="en-US" sz="60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Joint Angles and Biomechanical Rules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1924" y="2789808"/>
            <a:ext cx="147580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Calculates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joint angles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using vector geometry (e.g., knee, elbow, back)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1924" y="3485133"/>
            <a:ext cx="129292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Detects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movement phases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(e.g., descent, bottom, ascent)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1924" y="4180458"/>
            <a:ext cx="130816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Compares posture to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exercise-specific reference models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1924" y="4875783"/>
            <a:ext cx="143008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Implemented using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NumPy and vector math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 the Python 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1924" y="5571108"/>
            <a:ext cx="131578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Includes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tolerance thresholds 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allow small natural variations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5377" y="6793643"/>
            <a:ext cx="11591423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example: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 a squat, BodyTrack checks that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5377" y="7403243"/>
            <a:ext cx="11286623" cy="1890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00"/>
              </a:lnSpc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Knee flexion reaches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at least 100°</a:t>
            </a:r>
          </a:p>
          <a:p>
            <a:pPr>
              <a:lnSpc>
                <a:spcPts val="5100"/>
              </a:lnSpc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Back tilt stays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under 45°</a:t>
            </a:r>
          </a:p>
          <a:p>
            <a:pPr>
              <a:lnSpc>
                <a:spcPts val="5100"/>
              </a:lnSpc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Both knees move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symmetrically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(≤10° difference)</a:t>
            </a:r>
          </a:p>
        </p:txBody>
      </p:sp>
    </p:spTree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6035</Words>
  <Application>Microsoft Macintosh PowerPoint</Application>
  <PresentationFormat>מותאם אישית</PresentationFormat>
  <Paragraphs>660</Paragraphs>
  <Slides>17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7" baseType="lpstr">
      <vt:lpstr>Raleway</vt:lpstr>
      <vt:lpstr>DM Sans</vt:lpstr>
      <vt:lpstr>Montserrat Heavy</vt:lpstr>
      <vt:lpstr>Arial</vt:lpstr>
      <vt:lpstr>Montserrat Semi-Bold</vt:lpstr>
      <vt:lpstr>DM Sans Bold</vt:lpstr>
      <vt:lpstr>Montserrat</vt:lpstr>
      <vt:lpstr>Calibri</vt:lpstr>
      <vt:lpstr>Raleway Bold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BodyTrack</dc:title>
  <cp:lastModifiedBy>אלעד קראוז</cp:lastModifiedBy>
  <cp:revision>2</cp:revision>
  <dcterms:created xsi:type="dcterms:W3CDTF">2006-08-16T00:00:00Z</dcterms:created>
  <dcterms:modified xsi:type="dcterms:W3CDTF">2025-06-24T15:34:25Z</dcterms:modified>
  <dc:identifier>DAGpYYaT8OQ</dc:identifier>
</cp:coreProperties>
</file>